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908" r:id="rId3"/>
    <p:sldId id="8474" r:id="rId5"/>
    <p:sldId id="7258" r:id="rId6"/>
    <p:sldId id="8471" r:id="rId7"/>
    <p:sldId id="8473" r:id="rId8"/>
    <p:sldId id="6860" r:id="rId9"/>
    <p:sldId id="6823" r:id="rId10"/>
    <p:sldId id="6906" r:id="rId11"/>
    <p:sldId id="6907" r:id="rId12"/>
    <p:sldId id="960" r:id="rId13"/>
    <p:sldId id="1114" r:id="rId14"/>
    <p:sldId id="6824" r:id="rId15"/>
    <p:sldId id="6825" r:id="rId16"/>
    <p:sldId id="6827" r:id="rId17"/>
    <p:sldId id="6826" r:id="rId18"/>
    <p:sldId id="6905" r:id="rId19"/>
    <p:sldId id="6790" r:id="rId20"/>
    <p:sldId id="6791" r:id="rId21"/>
    <p:sldId id="6829" r:id="rId22"/>
    <p:sldId id="6830" r:id="rId23"/>
    <p:sldId id="2799" r:id="rId24"/>
    <p:sldId id="6832" r:id="rId25"/>
    <p:sldId id="6833" r:id="rId26"/>
    <p:sldId id="6809" r:id="rId27"/>
    <p:sldId id="6902" r:id="rId28"/>
    <p:sldId id="988" r:id="rId29"/>
    <p:sldId id="6805" r:id="rId30"/>
    <p:sldId id="966" r:id="rId31"/>
    <p:sldId id="8497" r:id="rId32"/>
    <p:sldId id="8498" r:id="rId33"/>
    <p:sldId id="6806" r:id="rId34"/>
    <p:sldId id="3930" r:id="rId35"/>
    <p:sldId id="6928" r:id="rId36"/>
    <p:sldId id="6930" r:id="rId37"/>
    <p:sldId id="6686" r:id="rId38"/>
    <p:sldId id="9296" r:id="rId39"/>
    <p:sldId id="6817" r:id="rId40"/>
    <p:sldId id="3850" r:id="rId41"/>
    <p:sldId id="8645" r:id="rId42"/>
    <p:sldId id="6895" r:id="rId43"/>
    <p:sldId id="2257" r:id="rId44"/>
    <p:sldId id="2258" r:id="rId45"/>
    <p:sldId id="5831" r:id="rId46"/>
    <p:sldId id="9290" r:id="rId47"/>
    <p:sldId id="4059" r:id="rId48"/>
    <p:sldId id="4060" r:id="rId49"/>
    <p:sldId id="362" r:id="rId50"/>
    <p:sldId id="363" r:id="rId51"/>
    <p:sldId id="9279" r:id="rId52"/>
    <p:sldId id="9185" r:id="rId53"/>
    <p:sldId id="6180" r:id="rId54"/>
    <p:sldId id="6687" r:id="rId55"/>
    <p:sldId id="5996" r:id="rId56"/>
    <p:sldId id="5997" r:id="rId57"/>
    <p:sldId id="6692" r:id="rId58"/>
    <p:sldId id="3219" r:id="rId59"/>
    <p:sldId id="6315" r:id="rId60"/>
    <p:sldId id="3220" r:id="rId61"/>
    <p:sldId id="467" r:id="rId62"/>
    <p:sldId id="468" r:id="rId63"/>
    <p:sldId id="476" r:id="rId64"/>
    <p:sldId id="477" r:id="rId65"/>
    <p:sldId id="478" r:id="rId66"/>
    <p:sldId id="479" r:id="rId67"/>
    <p:sldId id="480" r:id="rId68"/>
    <p:sldId id="483" r:id="rId69"/>
    <p:sldId id="6690" r:id="rId70"/>
    <p:sldId id="6938" r:id="rId71"/>
    <p:sldId id="6884" r:id="rId72"/>
  </p:sldIdLst>
  <p:sldSz cx="12192000" cy="6858000"/>
  <p:notesSz cx="6858000" cy="9144000"/>
  <p:custDataLst>
    <p:tags r:id="rId7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24" autoAdjust="0"/>
  </p:normalViewPr>
  <p:slideViewPr>
    <p:cSldViewPr snapToGrid="0">
      <p:cViewPr varScale="1">
        <p:scale>
          <a:sx n="78" d="100"/>
          <a:sy n="78" d="100"/>
        </p:scale>
        <p:origin x="48" y="140"/>
      </p:cViewPr>
      <p:guideLst>
        <p:guide orient="horz" pos="2181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6" Type="http://schemas.openxmlformats.org/officeDocument/2006/relationships/tags" Target="tags/tag22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书同文 车同轨 行同伦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548E8-0849-41B5-952F-BFB7FDC883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大平台、定规则，做服务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60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0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4738A-839E-4228-AC68-460234EBD9D9}" type="slidenum">
              <a:rPr lang="en-US" altLang="zh-CN" smtClean="0"/>
            </a:fld>
            <a:endParaRPr lang="en-US" altLang="zh-CN"/>
          </a:p>
        </p:txBody>
      </p:sp>
      <p:sp>
        <p:nvSpPr>
          <p:cNvPr id="9318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工行跳巢去招行。报酬权。周：没一分存款，一个老婆还不好看，没有一个自己亲生的孩子。</a:t>
            </a:r>
            <a:r>
              <a:rPr lang="zh-CN" altLang="en-US" b="1"/>
              <a:t>己身正，不令则行；己身不正，虽令不从</a:t>
            </a:r>
            <a:endParaRPr lang="zh-CN" altLang="en-US" b="1"/>
          </a:p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9318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E6D6338B-B12E-4690-BD0B-41AA61FCF1B8}" type="slidenum">
              <a:rPr lang="en-US" altLang="zh-CN" sz="1200">
                <a:latin typeface="Calibri" panose="020F0502020204030204" charset="0"/>
              </a:rPr>
            </a:fld>
            <a:endParaRPr lang="en-US" altLang="zh-CN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84E02-9766-4664-9F6B-FEC850A7BDD3}" type="slidenum">
              <a:rPr lang="en-US" altLang="zh-CN"/>
            </a:fld>
            <a:endParaRPr lang="en-US" altLang="zh-CN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男女谁更长寿？第二段光盘。止。方法台港降到信仰，中國可以鼓勵信佛教守住底线。到处卖假货。只要我不死，经书取回来。不要零：坚定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84E02-9766-4664-9F6B-FEC850A7BDD3}" type="slidenum">
              <a:rPr lang="en-US" altLang="zh-CN"/>
            </a:fld>
            <a:endParaRPr lang="en-US" altLang="zh-CN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第二段光盘。止。方法台港降到信仰，中國可以鼓勵信佛教守住底线。到处卖假货。只要我不死，经书取回来。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575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2813" y="4341813"/>
            <a:ext cx="5029200" cy="4114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張五常的美女定律ＶＳ搓衣板制度</a:t>
            </a:r>
            <a:r>
              <a:rPr lang="zh-CN" altLang="en-US" sz="1600" dirty="0"/>
              <a:t>經計算，溫總的</a:t>
            </a:r>
            <a:r>
              <a:rPr lang="en-US" altLang="zh-CN" sz="1600" dirty="0"/>
              <a:t>《</a:t>
            </a:r>
            <a:r>
              <a:rPr lang="zh-CN" altLang="en-US" sz="1600" dirty="0"/>
              <a:t>政府工作報告</a:t>
            </a:r>
            <a:r>
              <a:rPr lang="en-US" altLang="zh-CN" sz="1600" dirty="0"/>
              <a:t>》</a:t>
            </a:r>
            <a:r>
              <a:rPr lang="zh-CN" altLang="en-US" sz="1600" dirty="0"/>
              <a:t>，有</a:t>
            </a:r>
            <a:r>
              <a:rPr lang="en-US" altLang="zh-CN" sz="1600" dirty="0"/>
              <a:t>43</a:t>
            </a:r>
            <a:r>
              <a:rPr lang="zh-CN" altLang="en-US" sz="1600" dirty="0"/>
              <a:t>個“大力”，</a:t>
            </a:r>
            <a:r>
              <a:rPr lang="en-US" altLang="zh-CN" sz="1600" dirty="0"/>
              <a:t>83</a:t>
            </a:r>
            <a:r>
              <a:rPr lang="zh-CN" altLang="en-US" sz="1600" dirty="0"/>
              <a:t>個“加強”，</a:t>
            </a:r>
            <a:r>
              <a:rPr lang="en-US" altLang="zh-CN" sz="1600" dirty="0"/>
              <a:t>24</a:t>
            </a:r>
            <a:r>
              <a:rPr lang="zh-CN" altLang="en-US" sz="1600" dirty="0"/>
              <a:t>個“改善”，</a:t>
            </a:r>
            <a:r>
              <a:rPr lang="en-US" altLang="zh-CN" sz="1600" dirty="0"/>
              <a:t>36</a:t>
            </a:r>
            <a:r>
              <a:rPr lang="zh-CN" altLang="en-US" sz="1600" dirty="0"/>
              <a:t>個“全面”，</a:t>
            </a:r>
            <a:r>
              <a:rPr lang="en-US" altLang="zh-CN" sz="1600" dirty="0"/>
              <a:t>41</a:t>
            </a:r>
            <a:r>
              <a:rPr lang="zh-CN" altLang="en-US" sz="1600" dirty="0"/>
              <a:t>個“堅持”，</a:t>
            </a:r>
            <a:r>
              <a:rPr lang="en-US" altLang="zh-CN" sz="1600" dirty="0"/>
              <a:t>40</a:t>
            </a:r>
            <a:r>
              <a:rPr lang="zh-CN" altLang="en-US" sz="1600" dirty="0"/>
              <a:t>個“促進”，</a:t>
            </a:r>
            <a:r>
              <a:rPr lang="en-US" altLang="zh-CN" sz="1600" dirty="0"/>
              <a:t>42</a:t>
            </a:r>
            <a:r>
              <a:rPr lang="zh-CN" altLang="en-US" sz="1600" dirty="0"/>
              <a:t>個“完善”，</a:t>
            </a:r>
            <a:r>
              <a:rPr lang="en-US" altLang="zh-CN" sz="1600" dirty="0"/>
              <a:t>9</a:t>
            </a:r>
            <a:r>
              <a:rPr lang="zh-CN" altLang="en-US" sz="1600" dirty="0"/>
              <a:t>個“和諧”，</a:t>
            </a:r>
            <a:r>
              <a:rPr lang="en-US" altLang="zh-CN" sz="1600" dirty="0"/>
              <a:t>18</a:t>
            </a:r>
            <a:r>
              <a:rPr lang="zh-CN" altLang="en-US" sz="1600" dirty="0"/>
              <a:t>個“深化”，</a:t>
            </a:r>
            <a:r>
              <a:rPr lang="en-US" altLang="zh-CN" sz="1600" dirty="0"/>
              <a:t>12</a:t>
            </a:r>
            <a:r>
              <a:rPr lang="zh-CN" altLang="en-US" sz="1600" dirty="0"/>
              <a:t>個“深入”，</a:t>
            </a:r>
            <a:r>
              <a:rPr lang="en-US" altLang="zh-CN" sz="1600" dirty="0"/>
              <a:t>64</a:t>
            </a:r>
            <a:r>
              <a:rPr lang="zh-CN" altLang="en-US" sz="1600" dirty="0"/>
              <a:t>個“加快”，共贏來</a:t>
            </a:r>
            <a:r>
              <a:rPr lang="en-US" altLang="zh-CN" sz="1600" dirty="0"/>
              <a:t>23</a:t>
            </a:r>
            <a:r>
              <a:rPr lang="zh-CN" altLang="en-US" sz="1600" dirty="0"/>
              <a:t>個“掌聲。</a:t>
            </a:r>
            <a:endParaRPr lang="zh-CN" altLang="en-US" sz="16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zh-CN" sz="15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4412" cy="3429000"/>
          </a:xfrm>
          <a:ln>
            <a:solidFill>
              <a:srgbClr val="000000"/>
            </a:solidFill>
          </a:ln>
        </p:spPr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2813" y="4341813"/>
            <a:ext cx="5029200" cy="4114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美国法律 案例判罚，</a:t>
            </a:r>
            <a:r>
              <a:rPr lang="zh-CN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张五常的美女定律ＶＳ搓衣板制度</a:t>
            </a:r>
            <a:r>
              <a:rPr lang="zh-CN" sz="1600" dirty="0"/>
              <a:t>经计算，温总的</a:t>
            </a:r>
            <a:r>
              <a:rPr lang="zh-CN" altLang="zh-CN" sz="1600" dirty="0"/>
              <a:t>《</a:t>
            </a:r>
            <a:r>
              <a:rPr lang="zh-CN" sz="1600" dirty="0"/>
              <a:t>政府工作报告</a:t>
            </a:r>
            <a:r>
              <a:rPr lang="zh-CN" altLang="zh-CN" sz="1600" dirty="0"/>
              <a:t>》</a:t>
            </a:r>
            <a:r>
              <a:rPr lang="zh-CN" sz="1600" dirty="0"/>
              <a:t>，有</a:t>
            </a:r>
            <a:r>
              <a:rPr lang="zh-CN" altLang="zh-CN" sz="1600" dirty="0"/>
              <a:t>43</a:t>
            </a:r>
            <a:r>
              <a:rPr lang="zh-CN" sz="1600" dirty="0"/>
              <a:t>个“大力”，</a:t>
            </a:r>
            <a:r>
              <a:rPr lang="zh-CN" altLang="zh-CN" sz="1600" dirty="0"/>
              <a:t>83</a:t>
            </a:r>
            <a:r>
              <a:rPr lang="zh-CN" sz="1600" dirty="0"/>
              <a:t>个“加强”，</a:t>
            </a:r>
            <a:r>
              <a:rPr lang="zh-CN" altLang="zh-CN" sz="1600" dirty="0"/>
              <a:t>24</a:t>
            </a:r>
            <a:r>
              <a:rPr lang="zh-CN" sz="1600" dirty="0"/>
              <a:t>个“改善”，</a:t>
            </a:r>
            <a:r>
              <a:rPr lang="zh-CN" altLang="zh-CN" sz="1600" dirty="0"/>
              <a:t>36</a:t>
            </a:r>
            <a:r>
              <a:rPr lang="zh-CN" sz="1600" dirty="0"/>
              <a:t>个“全面”，</a:t>
            </a:r>
            <a:r>
              <a:rPr lang="zh-CN" altLang="zh-CN" sz="1600" dirty="0"/>
              <a:t>41</a:t>
            </a:r>
            <a:r>
              <a:rPr lang="zh-CN" sz="1600" dirty="0"/>
              <a:t>个“坚持”，</a:t>
            </a:r>
            <a:r>
              <a:rPr lang="zh-CN" altLang="zh-CN" sz="1600" dirty="0"/>
              <a:t>40</a:t>
            </a:r>
            <a:r>
              <a:rPr lang="zh-CN" sz="1600" dirty="0"/>
              <a:t>个“促进”，</a:t>
            </a:r>
            <a:r>
              <a:rPr lang="zh-CN" altLang="zh-CN" sz="1600" dirty="0"/>
              <a:t>42</a:t>
            </a:r>
            <a:r>
              <a:rPr lang="zh-CN" sz="1600" dirty="0"/>
              <a:t>个“完善”，</a:t>
            </a:r>
            <a:r>
              <a:rPr lang="zh-CN" altLang="zh-CN" sz="1600" dirty="0"/>
              <a:t>9</a:t>
            </a:r>
            <a:r>
              <a:rPr lang="zh-CN" sz="1600" dirty="0"/>
              <a:t>个“和谐”，</a:t>
            </a:r>
            <a:r>
              <a:rPr lang="zh-CN" altLang="zh-CN" sz="1600" dirty="0"/>
              <a:t>18</a:t>
            </a:r>
            <a:r>
              <a:rPr lang="zh-CN" sz="1600" dirty="0"/>
              <a:t>个“深化”，</a:t>
            </a:r>
            <a:r>
              <a:rPr lang="zh-CN" altLang="zh-CN" sz="1600" dirty="0"/>
              <a:t>12</a:t>
            </a:r>
            <a:r>
              <a:rPr lang="zh-CN" sz="1600" dirty="0"/>
              <a:t>个“深入”，</a:t>
            </a:r>
            <a:r>
              <a:rPr lang="zh-CN" altLang="zh-CN" sz="1600" dirty="0"/>
              <a:t>64</a:t>
            </a:r>
            <a:r>
              <a:rPr lang="zh-CN" sz="1600" dirty="0"/>
              <a:t>个“加快”，共赢来</a:t>
            </a:r>
            <a:r>
              <a:rPr lang="zh-CN" altLang="zh-CN" sz="1600" dirty="0"/>
              <a:t>23</a:t>
            </a:r>
            <a:r>
              <a:rPr lang="zh-CN" sz="1600" dirty="0"/>
              <a:t>个“掌声。</a:t>
            </a:r>
            <a:r>
              <a:rPr lang="zh-CN" altLang="zh-CN" sz="1600" dirty="0"/>
              <a:t>1</a:t>
            </a:r>
            <a:r>
              <a:rPr lang="zh-CN" sz="1600" dirty="0"/>
              <a:t>不在心</a:t>
            </a:r>
            <a:r>
              <a:rPr lang="zh-CN" altLang="zh-CN" sz="1600" dirty="0"/>
              <a:t>2</a:t>
            </a:r>
            <a:r>
              <a:rPr lang="zh-CN" sz="1600" dirty="0"/>
              <a:t>不标准</a:t>
            </a:r>
            <a:r>
              <a:rPr lang="zh-CN" altLang="zh-CN" sz="1600" dirty="0"/>
              <a:t>3</a:t>
            </a:r>
            <a:r>
              <a:rPr lang="zh-CN" sz="1600" dirty="0"/>
              <a:t>找漏洞</a:t>
            </a:r>
            <a:endParaRPr lang="zh-CN" sz="1600" dirty="0"/>
          </a:p>
          <a:p>
            <a:pPr eaLnBrk="1" hangingPunct="1">
              <a:spcBef>
                <a:spcPct val="0"/>
              </a:spcBef>
              <a:defRPr/>
            </a:pPr>
            <a:endParaRPr lang="zh-CN" altLang="zh-CN" sz="15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4412" cy="3429000"/>
          </a:xfrm>
          <a:ln>
            <a:solidFill>
              <a:srgbClr val="000000"/>
            </a:solidFill>
          </a:ln>
        </p:spPr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2813" y="4341813"/>
            <a:ext cx="5029200" cy="4114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defRPr/>
            </a:pPr>
            <a:r>
              <a:rPr lang="zh-C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美国法律 案例判罚，</a:t>
            </a:r>
            <a:r>
              <a:rPr lang="zh-CN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张五常的美女定律ＶＳ搓衣板制度</a:t>
            </a:r>
            <a:r>
              <a:rPr lang="zh-CN" sz="1600" dirty="0"/>
              <a:t>经计算，温总的</a:t>
            </a:r>
            <a:r>
              <a:rPr lang="zh-CN" altLang="zh-CN" sz="1600" dirty="0"/>
              <a:t>《</a:t>
            </a:r>
            <a:r>
              <a:rPr lang="zh-CN" sz="1600" dirty="0"/>
              <a:t>政府工作报告</a:t>
            </a:r>
            <a:r>
              <a:rPr lang="zh-CN" altLang="zh-CN" sz="1600" dirty="0"/>
              <a:t>》</a:t>
            </a:r>
            <a:r>
              <a:rPr lang="zh-CN" sz="1600" dirty="0"/>
              <a:t>，有</a:t>
            </a:r>
            <a:r>
              <a:rPr lang="zh-CN" altLang="zh-CN" sz="1600" dirty="0"/>
              <a:t>43</a:t>
            </a:r>
            <a:r>
              <a:rPr lang="zh-CN" sz="1600" dirty="0"/>
              <a:t>个“大力”，</a:t>
            </a:r>
            <a:r>
              <a:rPr lang="zh-CN" altLang="zh-CN" sz="1600" dirty="0"/>
              <a:t>83</a:t>
            </a:r>
            <a:r>
              <a:rPr lang="zh-CN" sz="1600" dirty="0"/>
              <a:t>个“加强”，</a:t>
            </a:r>
            <a:r>
              <a:rPr lang="zh-CN" altLang="zh-CN" sz="1600" dirty="0"/>
              <a:t>24</a:t>
            </a:r>
            <a:r>
              <a:rPr lang="zh-CN" sz="1600" dirty="0"/>
              <a:t>个“改善”，</a:t>
            </a:r>
            <a:r>
              <a:rPr lang="zh-CN" altLang="zh-CN" sz="1600" dirty="0"/>
              <a:t>36</a:t>
            </a:r>
            <a:r>
              <a:rPr lang="zh-CN" sz="1600" dirty="0"/>
              <a:t>个“全面”，</a:t>
            </a:r>
            <a:r>
              <a:rPr lang="zh-CN" altLang="zh-CN" sz="1600" dirty="0"/>
              <a:t>41</a:t>
            </a:r>
            <a:r>
              <a:rPr lang="zh-CN" sz="1600" dirty="0"/>
              <a:t>个“坚持”，</a:t>
            </a:r>
            <a:r>
              <a:rPr lang="zh-CN" altLang="zh-CN" sz="1600" dirty="0"/>
              <a:t>40</a:t>
            </a:r>
            <a:r>
              <a:rPr lang="zh-CN" sz="1600" dirty="0"/>
              <a:t>个“促进”，</a:t>
            </a:r>
            <a:r>
              <a:rPr lang="zh-CN" altLang="zh-CN" sz="1600" dirty="0"/>
              <a:t>42</a:t>
            </a:r>
            <a:r>
              <a:rPr lang="zh-CN" sz="1600" dirty="0"/>
              <a:t>个“完善”，</a:t>
            </a:r>
            <a:r>
              <a:rPr lang="zh-CN" altLang="zh-CN" sz="1600" dirty="0"/>
              <a:t>9</a:t>
            </a:r>
            <a:r>
              <a:rPr lang="zh-CN" sz="1600" dirty="0"/>
              <a:t>个“和谐”，</a:t>
            </a:r>
            <a:r>
              <a:rPr lang="zh-CN" altLang="zh-CN" sz="1600" dirty="0"/>
              <a:t>18</a:t>
            </a:r>
            <a:r>
              <a:rPr lang="zh-CN" sz="1600" dirty="0"/>
              <a:t>个“深化”，</a:t>
            </a:r>
            <a:r>
              <a:rPr lang="zh-CN" altLang="zh-CN" sz="1600" dirty="0"/>
              <a:t>12</a:t>
            </a:r>
            <a:r>
              <a:rPr lang="zh-CN" sz="1600" dirty="0"/>
              <a:t>个“深入”，</a:t>
            </a:r>
            <a:r>
              <a:rPr lang="zh-CN" altLang="zh-CN" sz="1600" dirty="0"/>
              <a:t>64</a:t>
            </a:r>
            <a:r>
              <a:rPr lang="zh-CN" sz="1600" dirty="0"/>
              <a:t>个“加快”，共赢来</a:t>
            </a:r>
            <a:r>
              <a:rPr lang="zh-CN" altLang="zh-CN" sz="1600" dirty="0"/>
              <a:t>23</a:t>
            </a:r>
            <a:r>
              <a:rPr lang="zh-CN" sz="1600" dirty="0"/>
              <a:t>个“掌声。</a:t>
            </a:r>
            <a:r>
              <a:rPr lang="zh-CN" altLang="zh-CN" sz="1600" dirty="0"/>
              <a:t>1</a:t>
            </a:r>
            <a:r>
              <a:rPr lang="zh-CN" sz="1600" dirty="0"/>
              <a:t>不在心</a:t>
            </a:r>
            <a:r>
              <a:rPr lang="zh-CN" altLang="zh-CN" sz="1600" dirty="0"/>
              <a:t>2</a:t>
            </a:r>
            <a:r>
              <a:rPr lang="zh-CN" sz="1600" dirty="0"/>
              <a:t>不标准</a:t>
            </a:r>
            <a:r>
              <a:rPr lang="zh-CN" altLang="zh-CN" sz="1600" dirty="0"/>
              <a:t>3</a:t>
            </a:r>
            <a:r>
              <a:rPr lang="zh-CN" sz="1600" dirty="0"/>
              <a:t>找漏洞</a:t>
            </a:r>
            <a:endParaRPr lang="zh-CN" sz="1600" dirty="0"/>
          </a:p>
          <a:p>
            <a:pPr eaLnBrk="1" hangingPunct="1">
              <a:spcBef>
                <a:spcPct val="0"/>
              </a:spcBef>
              <a:defRPr/>
            </a:pPr>
            <a:endParaRPr lang="zh-CN" altLang="zh-CN" sz="15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</a:ln>
        </p:spPr>
      </p:sp>
      <p:sp>
        <p:nvSpPr>
          <p:cNvPr id="143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法则</a:t>
            </a:r>
            <a:r>
              <a:rPr lang="en-US" altLang="zh-CN" dirty="0"/>
              <a:t>7 </a:t>
            </a:r>
            <a:r>
              <a:rPr lang="zh-CN" altLang="en-US" dirty="0"/>
              <a:t>怎么去解决标准问题。分粥 的故事</a:t>
            </a:r>
            <a:r>
              <a:rPr lang="zh-CN" altLang="zh-CN" dirty="0"/>
              <a:t>:</a:t>
            </a:r>
            <a:r>
              <a:rPr lang="zh-CN" altLang="en-US" dirty="0"/>
              <a:t>好的制度让坏人变好人</a:t>
            </a:r>
            <a:endParaRPr lang="zh-CN" altLang="en-US" dirty="0"/>
          </a:p>
          <a:p>
            <a:pPr eaLnBrk="1" hangingPunct="1">
              <a:spcBef>
                <a:spcPct val="0"/>
              </a:spcBef>
            </a:pPr>
            <a:r>
              <a:rPr lang="zh-CN" altLang="en-US" dirty="0"/>
              <a:t>坏的制度让好人变坏人</a:t>
            </a: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43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6395B2C-B3EE-4A62-A0A1-B4DE230C4BE8}" type="slidenum">
              <a:rPr lang="zh-CN" altLang="zh-CN" sz="1200">
                <a:latin typeface="Calibri" panose="020F0502020204030204" charset="0"/>
              </a:rPr>
            </a:fld>
            <a:endParaRPr lang="zh-CN" altLang="zh-CN" sz="1200">
              <a:latin typeface="Calibri" panose="020F050202020403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1443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酒后开车；红绿灯</a:t>
            </a:r>
            <a:endParaRPr lang="zh-CN" altLang="en-US" dirty="0"/>
          </a:p>
        </p:txBody>
      </p:sp>
      <p:sp>
        <p:nvSpPr>
          <p:cNvPr id="1443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F37562-7308-401F-B299-392306A9309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BB988D-7B18-4248-894C-9617F5238E5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百事可乐</a:t>
            </a:r>
            <a:r>
              <a:rPr lang="en-US" altLang="zh-CN" dirty="0"/>
              <a:t>.</a:t>
            </a:r>
            <a:r>
              <a:rPr lang="zh-CN" altLang="en-US" dirty="0"/>
              <a:t>无为而治。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</a:ln>
        </p:spPr>
      </p:sp>
      <p:sp>
        <p:nvSpPr>
          <p:cNvPr id="20173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r>
              <a:rPr lang="en-US" altLang="zh-CN" b="1" dirty="0"/>
              <a:t>GE</a:t>
            </a:r>
            <a:r>
              <a:rPr lang="zh-CN" altLang="en-US" b="1" dirty="0"/>
              <a:t>的杰克，我在</a:t>
            </a:r>
            <a:r>
              <a:rPr lang="en-US" altLang="zh-CN" b="1" dirty="0"/>
              <a:t>GE20</a:t>
            </a:r>
            <a:r>
              <a:rPr lang="zh-CN" altLang="en-US" b="1" dirty="0"/>
              <a:t>年， 我的秘书跟了我</a:t>
            </a:r>
            <a:r>
              <a:rPr lang="en-US" altLang="zh-CN" b="1" dirty="0"/>
              <a:t>15</a:t>
            </a:r>
            <a:r>
              <a:rPr lang="zh-CN" altLang="en-US" b="1" dirty="0"/>
              <a:t>年，节省了将近</a:t>
            </a:r>
            <a:r>
              <a:rPr lang="en-US" altLang="zh-CN" b="1" dirty="0"/>
              <a:t>2</a:t>
            </a:r>
            <a:r>
              <a:rPr lang="zh-CN" altLang="en-US" b="1" dirty="0"/>
              <a:t>万个小时，也就是说每个礼拜帮节省了一天的时间，他对这位这样的评价：我的秘书在很多时间内比我的副总对我更有价值。</a:t>
            </a:r>
            <a:endParaRPr lang="zh-CN" alt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牧民之道 九州之长为牧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用心做哈团队建设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34112A-642C-4015-9A1E-FD1A95A136E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275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</a:ln>
        </p:spPr>
      </p:sp>
      <p:sp>
        <p:nvSpPr>
          <p:cNvPr id="202756" name="备注占位符 2"/>
          <p:cNvSpPr>
            <a:spLocks noGrp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 anchor="t"/>
          <a:lstStyle/>
          <a:p>
            <a:pPr eaLnBrk="1" hangingPunct="1"/>
            <a:r>
              <a:rPr lang="zh-CN" altLang="en-US" dirty="0"/>
              <a:t>主動思考！主動行動！主動匯報！最後幾個問題：要做就做第一！絕對服從，主動思考，快速行動！蜀中无大枪</a:t>
            </a:r>
            <a:endParaRPr lang="zh-CN" altLang="en-US" dirty="0"/>
          </a:p>
        </p:txBody>
      </p:sp>
      <p:sp>
        <p:nvSpPr>
          <p:cNvPr id="202757" name="灯片编号占位符 3"/>
          <p:cNvSpPr txBox="1">
            <a:spLocks noGrp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AC27C-1E27-406D-AB2F-1F1A931E512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7988" y="752475"/>
            <a:ext cx="5854700" cy="3294063"/>
          </a:xfrm>
        </p:spPr>
      </p:sp>
      <p:sp>
        <p:nvSpPr>
          <p:cNvPr id="87043" name="备注占位符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1257300" y="881063"/>
            <a:ext cx="4840288" cy="3851275"/>
          </a:xfrm>
          <a:noFill/>
        </p:spPr>
        <p:txBody>
          <a:bodyPr/>
          <a:lstStyle/>
          <a:p>
            <a:pPr eaLnBrk="1" hangingPunct="1"/>
            <a:r>
              <a:rPr lang="zh-CN" altLang="en-US" dirty="0"/>
              <a:t>如果你不满意自己的环境，想力求改变，则首先改变自己。－－派克渔市 半死不活的人。</a:t>
            </a:r>
            <a:endParaRPr lang="zh-CN" altLang="en-US" dirty="0"/>
          </a:p>
          <a:p>
            <a:pPr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领导是前方还是在后方？执行人才三要素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dirty="0"/>
              <a:t>该做的坏事一定要做 三大权力</a:t>
            </a:r>
            <a:endParaRPr lang="zh-CN" altLang="en-US" dirty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A68FB4-5562-415C-B85B-75EC192B7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忙领导认为重要的事情</a:t>
            </a:r>
            <a:endParaRPr lang="zh-CN" altLang="en-US" dirty="0"/>
          </a:p>
        </p:txBody>
      </p:sp>
      <p:sp>
        <p:nvSpPr>
          <p:cNvPr id="133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26981D-3D56-406E-9190-E9E78C8CDB74}" type="slidenum">
              <a:rPr lang="zh-CN" altLang="en-US">
                <a:cs typeface="等线" panose="02010600030101010101" pitchFamily="2" charset="-122"/>
              </a:rPr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海归推翻所有；颠覆式创新；渐进式创新；改良式，复古式创新 华为与思科打官司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从当初官方公布售价的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35.58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万，下降到了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万元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情绪出问题，是管理；如果是服务呢？唯上。上中三向下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法约尔  伙伴 能量球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情绪出问题，是管理；如果是服务呢？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法约尔  伙伴 能量球，不到是百变内心，心甘情愿听你的 主仆主从，主伴</a:t>
            </a:r>
            <a:r>
              <a:rPr lang="en-US" altLang="zh-CN" dirty="0"/>
              <a:t>/</a:t>
            </a:r>
            <a:r>
              <a:rPr lang="zh-CN" altLang="en-US" dirty="0"/>
              <a:t>。创业期等极度低。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D5382-7DAD-4D67-807E-BB43902FC7E8}" type="slidenum">
              <a:rPr lang="en-US" altLang="zh-CN" smtClean="0"/>
            </a:fld>
            <a:endParaRPr lang="en-US" altLang="zh-CN"/>
          </a:p>
        </p:txBody>
      </p:sp>
      <p:sp>
        <p:nvSpPr>
          <p:cNvPr id="21401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14020" name="备注占位符 2"/>
          <p:cNvSpPr>
            <a:spLocks noGrp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</p:spPr>
        <p:txBody>
          <a:bodyPr/>
          <a:lstStyle/>
          <a:p>
            <a:pPr eaLnBrk="1" hangingPunct="1"/>
            <a:r>
              <a:rPr lang="zh-CN" altLang="en-US"/>
              <a:t>作业题：分析团队现状</a:t>
            </a:r>
            <a:endParaRPr lang="zh-CN" altLang="en-US"/>
          </a:p>
        </p:txBody>
      </p:sp>
      <p:sp>
        <p:nvSpPr>
          <p:cNvPr id="214021" name="灯片编号占位符 3"/>
          <p:cNvSpPr txBox="1">
            <a:spLocks noGrp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17266F0-8569-48FE-91B8-64EED7E329DE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7037446" y="4660126"/>
            <a:ext cx="14497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94707" y="4660126"/>
            <a:ext cx="14497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24464"/>
            <a:ext cx="9144000" cy="898358"/>
          </a:xfr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676401"/>
            <a:ext cx="9144000" cy="1548064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1524000" y="4154488"/>
            <a:ext cx="9144000" cy="93085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78" y="277813"/>
            <a:ext cx="10972405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78" y="1600206"/>
            <a:ext cx="5384607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6197377" y="1600206"/>
            <a:ext cx="5384607" cy="4530725"/>
          </a:xfrm>
        </p:spPr>
        <p:txBody>
          <a:bodyPr vert="horz" wrap="square" lIns="54864" tIns="91440" rIns="91440" bIns="45720" numCol="1" rtlCol="0" anchor="t" anchorCtr="0" compatLnSpc="1">
            <a:normAutofit/>
          </a:bodyPr>
          <a:lstStyle/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楷体" panose="02010600040101010101" charset="-122"/>
            </a:endParaRPr>
          </a:p>
        </p:txBody>
      </p:sp>
      <p:sp>
        <p:nvSpPr>
          <p:cNvPr id="9" name="Rectangle 139"/>
          <p:cNvSpPr>
            <a:spLocks noGrp="1" noChangeArrowheads="1"/>
          </p:cNvSpPr>
          <p:nvPr>
            <p:ph type="dt" sz="half" idx="12"/>
          </p:nvPr>
        </p:nvSpPr>
        <p:spPr>
          <a:xfrm>
            <a:off x="609907" y="6477000"/>
            <a:ext cx="2843308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40"/>
          <p:cNvSpPr>
            <a:spLocks noGrp="1" noChangeArrowheads="1"/>
          </p:cNvSpPr>
          <p:nvPr>
            <p:ph type="ftr" sz="quarter" idx="3"/>
          </p:nvPr>
        </p:nvSpPr>
        <p:spPr>
          <a:xfrm>
            <a:off x="3521227" y="6477000"/>
            <a:ext cx="7343019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1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8838" y="6477000"/>
            <a:ext cx="978484" cy="274638"/>
          </a:xfrm>
          <a:prstGeom prst="rect">
            <a:avLst/>
          </a:prstGeom>
        </p:spPr>
        <p:txBody>
          <a:bodyPr vert="horz" bIns="0" rtlCol="0" anchor="b"/>
          <a:lstStyle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 advClick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E5E5-0A3E-4CF0-8270-FEB7824FCCD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76337" y="4589463"/>
            <a:ext cx="5826626" cy="84881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76337" y="3497179"/>
            <a:ext cx="5826626" cy="106529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3139" y="2762861"/>
            <a:ext cx="5345722" cy="1562952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422650" y="4325813"/>
            <a:ext cx="5346700" cy="7500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3828" y="365125"/>
            <a:ext cx="85997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38566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3.xml"/><Relationship Id="rId21" Type="http://schemas.openxmlformats.org/officeDocument/2006/relationships/tags" Target="../tags/tag2.xml"/><Relationship Id="rId20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629CEA-7B6C-4DE1-94F5-463D12271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371A91-CF3E-43EF-B0B6-485C220B02FE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hyperlink" Target="http://news.xinhuanet.com/book/2006-01/08/content_4025256.htm" TargetMode="External"/><Relationship Id="rId2" Type="http://schemas.openxmlformats.org/officeDocument/2006/relationships/image" Target="../media/image33.jpeg"/><Relationship Id="rId1" Type="http://schemas.openxmlformats.org/officeDocument/2006/relationships/hyperlink" Target="http://imgsrc.baidu.com/baike/pic/item/507c3897ad77177e55fb968a.jpg" TargetMode="Externa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42.pn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tags" Target="../tags/tag15.xml"/><Relationship Id="rId4" Type="http://schemas.openxmlformats.org/officeDocument/2006/relationships/image" Target="../media/image44.png"/><Relationship Id="rId3" Type="http://schemas.openxmlformats.org/officeDocument/2006/relationships/tags" Target="../tags/tag14.xml"/><Relationship Id="rId2" Type="http://schemas.openxmlformats.org/officeDocument/2006/relationships/image" Target="../media/image43.png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7.png"/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762192" y="1453359"/>
            <a:ext cx="963637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altLang="zh-CN" dirty="0"/>
              <a:t>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Innovative thinking and modern management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9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8" y="2054892"/>
            <a:ext cx="10972800" cy="4153662"/>
          </a:xfrm>
        </p:spPr>
      </p:pic>
      <p:sp>
        <p:nvSpPr>
          <p:cNvPr id="10" name="副标题 2"/>
          <p:cNvSpPr txBox="1"/>
          <p:nvPr/>
        </p:nvSpPr>
        <p:spPr bwMode="auto">
          <a:xfrm>
            <a:off x="2762192" y="2765515"/>
            <a:ext cx="840677" cy="4153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16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主講：王建軍</a:t>
            </a:r>
            <a:endParaRPr lang="en-US" altLang="zh-CN" sz="216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16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国家高级培训师导师</a:t>
            </a:r>
            <a:endParaRPr lang="en-US" altLang="zh-CN" sz="216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16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江南四少翁之“四少” </a:t>
            </a:r>
            <a:endParaRPr lang="en-US" altLang="zh-CN" sz="216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zh-CN" altLang="en-US" sz="486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71" y="3869122"/>
            <a:ext cx="1103652" cy="994842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34071" y="3462857"/>
            <a:ext cx="1103652" cy="38608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王家弄堂</a:t>
            </a:r>
            <a:endParaRPr kumimoji="0" lang="zh-CN" altLang="en-US" sz="144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65" name="Text Box 6"/>
          <p:cNvSpPr txBox="1"/>
          <p:nvPr/>
        </p:nvSpPr>
        <p:spPr>
          <a:xfrm>
            <a:off x="1374140" y="-593725"/>
            <a:ext cx="105092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领导力与管理创新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images.china.cn/attachement/jpg/site1007/20121110/001372acd0b512081c670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42927" y="2750179"/>
            <a:ext cx="446356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6211" y="1174813"/>
            <a:ext cx="1066807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领导者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的角色创新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/>
          <p:nvPr>
            <p:ph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2607226" y="878530"/>
            <a:ext cx="8001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管理创新的四种方式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2" y="2413099"/>
            <a:ext cx="6194317" cy="34843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2" y="2413099"/>
            <a:ext cx="6194317" cy="3484303"/>
          </a:xfrm>
          <a:prstGeom prst="rect">
            <a:avLst/>
          </a:prstGeom>
        </p:spPr>
      </p:pic>
      <p:pic>
        <p:nvPicPr>
          <p:cNvPr id="9" name="Picture 3" descr="200807076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22" y="2413099"/>
            <a:ext cx="6194317" cy="348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7" b="10366"/>
          <a:stretch>
            <a:fillRect/>
          </a:stretch>
        </p:blipFill>
        <p:spPr>
          <a:xfrm>
            <a:off x="4948221" y="2413099"/>
            <a:ext cx="6194317" cy="34843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27" y="2338250"/>
            <a:ext cx="6354743" cy="3559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19" y="2389974"/>
            <a:ext cx="6283105" cy="35591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27" y="2361376"/>
            <a:ext cx="6346697" cy="35877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 r="1002" b="3347"/>
          <a:stretch>
            <a:fillRect/>
          </a:stretch>
        </p:blipFill>
        <p:spPr>
          <a:xfrm>
            <a:off x="4884625" y="2361376"/>
            <a:ext cx="6346697" cy="3618094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706" y="1146752"/>
            <a:ext cx="8792845" cy="67627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千年路径依赖：学而优则仕</a:t>
            </a:r>
            <a:b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领导者是怎么产生的？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786" name="Picture 2" descr="http://news.eastday.com/images/thumbnailimg/month_1502/20150208113106649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8435" y="2344189"/>
            <a:ext cx="9030335" cy="379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/>
          </p:nvPr>
        </p:nvSpPr>
        <p:spPr>
          <a:xfrm>
            <a:off x="823595" y="807720"/>
            <a:ext cx="10544175" cy="5429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/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传统管理者（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Managers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ea typeface="新宋体" panose="02010609030101010101" charset="-122"/>
            </a:endParaRPr>
          </a:p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708" b="3813"/>
          <a:stretch>
            <a:fillRect/>
          </a:stretch>
        </p:blipFill>
        <p:spPr>
          <a:xfrm>
            <a:off x="2923540" y="3444240"/>
            <a:ext cx="6036310" cy="279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10429" y="146306"/>
            <a:ext cx="7661650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法约尔的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管理者之手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494ba91etc8f4a83f86a0&amp;69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882140"/>
            <a:ext cx="10320655" cy="4120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/>
          </p:nvPr>
        </p:nvSpPr>
        <p:spPr>
          <a:xfrm>
            <a:off x="666751" y="714375"/>
            <a:ext cx="10972800" cy="542925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anchor="t"/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新型领导者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(Leaders)</a:t>
            </a:r>
            <a:r>
              <a:rPr lang="en-US" altLang="zh-CN" sz="6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 1</a:t>
            </a:r>
            <a:r>
              <a:rPr lang="zh-CN" altLang="en-US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个定义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ea typeface="新宋体" panose="02010609030101010101" charset="-122"/>
            </a:endParaRPr>
          </a:p>
          <a:p>
            <a:endParaRPr lang="en-US" altLang="zh-CN" sz="2000" dirty="0"/>
          </a:p>
        </p:txBody>
      </p:sp>
      <p:pic>
        <p:nvPicPr>
          <p:cNvPr id="39940" name="Picture 4" descr="https://timgsa.baidu.com/timg?image&amp;quality=80&amp;size=b9999_10000&amp;sec=1489569930989&amp;di=89b9dd435d919b3962890750a283c095&amp;imgtype=0&amp;src=http%3A%2F%2Fpic.58pic.com%2F58pic%2F14%2F87%2F79%2F79a58PICi8f_10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7230" y="3636010"/>
            <a:ext cx="5723255" cy="235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-6992" b="6992"/>
          <a:stretch>
            <a:fillRect/>
          </a:stretch>
        </p:blipFill>
        <p:spPr>
          <a:xfrm>
            <a:off x="2801736" y="3429000"/>
            <a:ext cx="6503035" cy="286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45704" y="1139090"/>
            <a:ext cx="689548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领导干部的角色创新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15" descr="6c0f5976dbd1258c4707af20afb0dbc4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499" y="2168906"/>
            <a:ext cx="9286876" cy="370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5" descr="6c0f5976dbd1258c4707af20afb0dbc4"/>
          <p:cNvPicPr>
            <a:picLocks noGrp="1" noChangeAspect="1"/>
          </p:cNvPicPr>
          <p:nvPr/>
        </p:nvPicPr>
        <p:blipFill>
          <a:blip r:embed="rId1"/>
          <a:srcRect l="5797" t="71721" r="78960" b="13638"/>
          <a:stretch>
            <a:fillRect/>
          </a:stretch>
        </p:blipFill>
        <p:spPr>
          <a:xfrm>
            <a:off x="2014551" y="3506073"/>
            <a:ext cx="3727324" cy="422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48082" y="3342536"/>
            <a:ext cx="3199829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216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管理者的角色</a:t>
            </a:r>
            <a:endParaRPr lang="en-US" altLang="zh-CN" sz="216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图片 15" descr="6c0f5976dbd1258c4707af20afb0dbc4"/>
          <p:cNvPicPr>
            <a:picLocks noGrp="1" noChangeAspect="1"/>
          </p:cNvPicPr>
          <p:nvPr/>
        </p:nvPicPr>
        <p:blipFill>
          <a:blip r:embed="rId1"/>
          <a:srcRect l="5797" t="71721" r="78960" b="13638"/>
          <a:stretch>
            <a:fillRect/>
          </a:stretch>
        </p:blipFill>
        <p:spPr>
          <a:xfrm>
            <a:off x="6548057" y="3506071"/>
            <a:ext cx="3727324" cy="4229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277792" y="3351929"/>
            <a:ext cx="3199829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216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领导者的新角色</a:t>
            </a:r>
            <a:endParaRPr lang="en-US" altLang="zh-CN" sz="216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2" name="图片 15" descr="6c0f5976dbd1258c4707af20afb0dbc4"/>
          <p:cNvPicPr>
            <a:picLocks noGrp="1" noChangeAspect="1"/>
          </p:cNvPicPr>
          <p:nvPr/>
        </p:nvPicPr>
        <p:blipFill rotWithShape="1">
          <a:blip r:embed="rId1"/>
          <a:srcRect l="50001" t="54105" r="31839" b="10835"/>
          <a:stretch>
            <a:fillRect/>
          </a:stretch>
        </p:blipFill>
        <p:spPr>
          <a:xfrm>
            <a:off x="7341790" y="4083204"/>
            <a:ext cx="1686497" cy="1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5" descr="6c0f5976dbd1258c4707af20afb0dbc4"/>
          <p:cNvPicPr>
            <a:picLocks noGrp="1" noChangeAspect="1"/>
          </p:cNvPicPr>
          <p:nvPr/>
        </p:nvPicPr>
        <p:blipFill rotWithShape="1">
          <a:blip r:embed="rId1"/>
          <a:srcRect l="50001" t="54105" r="31839" b="10835"/>
          <a:stretch>
            <a:fillRect/>
          </a:stretch>
        </p:blipFill>
        <p:spPr>
          <a:xfrm>
            <a:off x="2971885" y="4136518"/>
            <a:ext cx="1686497" cy="13001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5" descr="6c0f5976dbd1258c4707af20afb0dbc4"/>
          <p:cNvPicPr>
            <a:picLocks noGrp="1" noChangeAspect="1"/>
          </p:cNvPicPr>
          <p:nvPr/>
        </p:nvPicPr>
        <p:blipFill>
          <a:blip r:embed="rId1"/>
          <a:srcRect l="17742" t="73463" r="64929" b="13346"/>
          <a:stretch>
            <a:fillRect/>
          </a:stretch>
        </p:blipFill>
        <p:spPr>
          <a:xfrm>
            <a:off x="3118565" y="4320573"/>
            <a:ext cx="1609344" cy="4892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5" descr="6c0f5976dbd1258c4707af20afb0dbc4"/>
          <p:cNvPicPr>
            <a:picLocks noGrp="1" noChangeAspect="1"/>
          </p:cNvPicPr>
          <p:nvPr/>
        </p:nvPicPr>
        <p:blipFill>
          <a:blip r:embed="rId1"/>
          <a:srcRect l="19366" t="61859" r="67834" b="24965"/>
          <a:stretch>
            <a:fillRect/>
          </a:stretch>
        </p:blipFill>
        <p:spPr>
          <a:xfrm>
            <a:off x="3283853" y="4948049"/>
            <a:ext cx="1188720" cy="4886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6c0f5976dbd1258c4707af20afb0dbc4"/>
          <p:cNvPicPr>
            <a:picLocks noGrp="1" noChangeAspect="1"/>
          </p:cNvPicPr>
          <p:nvPr/>
        </p:nvPicPr>
        <p:blipFill rotWithShape="1">
          <a:blip r:embed="rId1"/>
          <a:srcRect l="62615" t="50917" r="16652" b="37200"/>
          <a:stretch>
            <a:fillRect/>
          </a:stretch>
        </p:blipFill>
        <p:spPr>
          <a:xfrm>
            <a:off x="7222345" y="4168263"/>
            <a:ext cx="1925383" cy="440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5" descr="6c0f5976dbd1258c4707af20afb0dbc4"/>
          <p:cNvPicPr>
            <a:picLocks noGrp="1" noChangeAspect="1"/>
          </p:cNvPicPr>
          <p:nvPr/>
        </p:nvPicPr>
        <p:blipFill rotWithShape="1">
          <a:blip r:embed="rId1"/>
          <a:srcRect l="62615" t="60686" r="16652" b="25378"/>
          <a:stretch>
            <a:fillRect/>
          </a:stretch>
        </p:blipFill>
        <p:spPr>
          <a:xfrm>
            <a:off x="7222345" y="4621162"/>
            <a:ext cx="1925383" cy="51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6c0f5976dbd1258c4707af20afb0dbc4"/>
          <p:cNvPicPr>
            <a:picLocks noGrp="1" noChangeAspect="1"/>
          </p:cNvPicPr>
          <p:nvPr/>
        </p:nvPicPr>
        <p:blipFill rotWithShape="1">
          <a:blip r:embed="rId1"/>
          <a:srcRect l="63453" t="73011" r="15814" b="12109"/>
          <a:stretch>
            <a:fillRect/>
          </a:stretch>
        </p:blipFill>
        <p:spPr>
          <a:xfrm>
            <a:off x="7294732" y="5138012"/>
            <a:ext cx="1925383" cy="55183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/>
          <p:nvPr/>
        </p:nvGrpSpPr>
        <p:grpSpPr bwMode="auto">
          <a:xfrm>
            <a:off x="995045" y="1262594"/>
            <a:ext cx="9937115" cy="4779614"/>
            <a:chOff x="0" y="864"/>
            <a:chExt cx="5472" cy="3859"/>
          </a:xfrm>
        </p:grpSpPr>
        <p:sp>
          <p:nvSpPr>
            <p:cNvPr id="46084" name="Rectangle 3"/>
            <p:cNvSpPr>
              <a:spLocks noChangeArrowheads="1"/>
            </p:cNvSpPr>
            <p:nvPr/>
          </p:nvSpPr>
          <p:spPr bwMode="auto">
            <a:xfrm>
              <a:off x="672" y="1280"/>
              <a:ext cx="4656" cy="41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672" y="2528"/>
              <a:ext cx="4656" cy="4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6" name="Rectangle 5"/>
            <p:cNvSpPr>
              <a:spLocks noChangeArrowheads="1"/>
            </p:cNvSpPr>
            <p:nvPr/>
          </p:nvSpPr>
          <p:spPr bwMode="auto">
            <a:xfrm>
              <a:off x="672" y="864"/>
              <a:ext cx="4656" cy="4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672" y="1696"/>
              <a:ext cx="4656" cy="416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672" y="2112"/>
              <a:ext cx="4656" cy="41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9" name="Rectangle 8"/>
            <p:cNvSpPr>
              <a:spLocks noChangeArrowheads="1"/>
            </p:cNvSpPr>
            <p:nvPr/>
          </p:nvSpPr>
          <p:spPr bwMode="auto">
            <a:xfrm>
              <a:off x="672" y="2944"/>
              <a:ext cx="4656" cy="4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0" name="Line 9"/>
            <p:cNvSpPr>
              <a:spLocks noChangeShapeType="1"/>
            </p:cNvSpPr>
            <p:nvPr/>
          </p:nvSpPr>
          <p:spPr bwMode="auto">
            <a:xfrm>
              <a:off x="747" y="1030"/>
              <a:ext cx="1127" cy="1997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091" name="Line 10"/>
            <p:cNvSpPr>
              <a:spLocks noChangeShapeType="1"/>
            </p:cNvSpPr>
            <p:nvPr/>
          </p:nvSpPr>
          <p:spPr bwMode="auto">
            <a:xfrm flipV="1">
              <a:off x="1874" y="1779"/>
              <a:ext cx="2177" cy="124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092" name="Line 11"/>
            <p:cNvSpPr>
              <a:spLocks noChangeShapeType="1"/>
            </p:cNvSpPr>
            <p:nvPr/>
          </p:nvSpPr>
          <p:spPr bwMode="auto">
            <a:xfrm>
              <a:off x="4051" y="1779"/>
              <a:ext cx="1202" cy="33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093" name="Freeform 12"/>
            <p:cNvSpPr/>
            <p:nvPr/>
          </p:nvSpPr>
          <p:spPr bwMode="auto">
            <a:xfrm>
              <a:off x="672" y="1280"/>
              <a:ext cx="4656" cy="1664"/>
            </a:xfrm>
            <a:custGeom>
              <a:avLst/>
              <a:gdLst>
                <a:gd name="T0" fmla="*/ 0 w 2496"/>
                <a:gd name="T1" fmla="*/ 2147483647 h 864"/>
                <a:gd name="T2" fmla="*/ 2147483647 w 2496"/>
                <a:gd name="T3" fmla="*/ 2147483647 h 864"/>
                <a:gd name="T4" fmla="*/ 2147483647 w 2496"/>
                <a:gd name="T5" fmla="*/ 2147483647 h 864"/>
                <a:gd name="T6" fmla="*/ 2147483647 w 2496"/>
                <a:gd name="T7" fmla="*/ 2147483647 h 864"/>
                <a:gd name="T8" fmla="*/ 2147483647 w 2496"/>
                <a:gd name="T9" fmla="*/ 2147483647 h 864"/>
                <a:gd name="T10" fmla="*/ 2147483647 w 2496"/>
                <a:gd name="T11" fmla="*/ 2147483647 h 864"/>
                <a:gd name="T12" fmla="*/ 2147483647 w 2496"/>
                <a:gd name="T13" fmla="*/ 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96"/>
                <a:gd name="T22" fmla="*/ 0 h 864"/>
                <a:gd name="T23" fmla="*/ 2496 w 2496"/>
                <a:gd name="T24" fmla="*/ 864 h 8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96" h="864">
                  <a:moveTo>
                    <a:pt x="0" y="864"/>
                  </a:moveTo>
                  <a:cubicBezTo>
                    <a:pt x="148" y="820"/>
                    <a:pt x="296" y="776"/>
                    <a:pt x="432" y="720"/>
                  </a:cubicBezTo>
                  <a:cubicBezTo>
                    <a:pt x="568" y="664"/>
                    <a:pt x="688" y="592"/>
                    <a:pt x="816" y="528"/>
                  </a:cubicBezTo>
                  <a:cubicBezTo>
                    <a:pt x="944" y="464"/>
                    <a:pt x="1064" y="400"/>
                    <a:pt x="1200" y="336"/>
                  </a:cubicBezTo>
                  <a:cubicBezTo>
                    <a:pt x="1336" y="272"/>
                    <a:pt x="1496" y="192"/>
                    <a:pt x="1632" y="144"/>
                  </a:cubicBezTo>
                  <a:cubicBezTo>
                    <a:pt x="1768" y="96"/>
                    <a:pt x="1872" y="72"/>
                    <a:pt x="2016" y="48"/>
                  </a:cubicBezTo>
                  <a:cubicBezTo>
                    <a:pt x="2160" y="24"/>
                    <a:pt x="2416" y="8"/>
                    <a:pt x="2496" y="0"/>
                  </a:cubicBezTo>
                </a:path>
              </a:pathLst>
            </a:custGeom>
            <a:noFill/>
            <a:ln w="57150">
              <a:solidFill>
                <a:schemeClr val="folHlink"/>
              </a:solidFill>
              <a:rou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4" name="Text Box 13"/>
            <p:cNvSpPr txBox="1">
              <a:spLocks noChangeArrowheads="1"/>
            </p:cNvSpPr>
            <p:nvPr/>
          </p:nvSpPr>
          <p:spPr bwMode="auto">
            <a:xfrm>
              <a:off x="528" y="3456"/>
              <a:ext cx="816" cy="1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婴儿期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命令型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5" name="Text Box 14"/>
            <p:cNvSpPr txBox="1">
              <a:spLocks noChangeArrowheads="1"/>
            </p:cNvSpPr>
            <p:nvPr/>
          </p:nvSpPr>
          <p:spPr bwMode="auto">
            <a:xfrm>
              <a:off x="1584" y="3456"/>
              <a:ext cx="816" cy="1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少年期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动荡期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教练型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6" name="Text Box 15"/>
            <p:cNvSpPr txBox="1">
              <a:spLocks noChangeArrowheads="1"/>
            </p:cNvSpPr>
            <p:nvPr/>
          </p:nvSpPr>
          <p:spPr bwMode="auto">
            <a:xfrm>
              <a:off x="2736" y="3456"/>
              <a:ext cx="816" cy="1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青年期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支持型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7" name="Text Box 16"/>
            <p:cNvSpPr txBox="1">
              <a:spLocks noChangeArrowheads="1"/>
            </p:cNvSpPr>
            <p:nvPr/>
          </p:nvSpPr>
          <p:spPr bwMode="auto">
            <a:xfrm>
              <a:off x="3792" y="3456"/>
              <a:ext cx="816" cy="1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表现期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授权型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8" name="Text Box 17"/>
            <p:cNvSpPr txBox="1">
              <a:spLocks noChangeArrowheads="1"/>
            </p:cNvSpPr>
            <p:nvPr/>
          </p:nvSpPr>
          <p:spPr bwMode="auto">
            <a:xfrm>
              <a:off x="4719" y="3456"/>
              <a:ext cx="753" cy="1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消亡期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解散期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重生期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9" name="Text Box 18"/>
            <p:cNvSpPr txBox="1">
              <a:spLocks noChangeArrowheads="1"/>
            </p:cNvSpPr>
            <p:nvPr/>
          </p:nvSpPr>
          <p:spPr bwMode="auto">
            <a:xfrm>
              <a:off x="3792" y="960"/>
              <a:ext cx="816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0" name="Line 19"/>
            <p:cNvSpPr>
              <a:spLocks noChangeShapeType="1"/>
            </p:cNvSpPr>
            <p:nvPr/>
          </p:nvSpPr>
          <p:spPr bwMode="auto">
            <a:xfrm>
              <a:off x="4272" y="1200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01" name="Text Box 20"/>
            <p:cNvSpPr txBox="1">
              <a:spLocks noChangeArrowheads="1"/>
            </p:cNvSpPr>
            <p:nvPr/>
          </p:nvSpPr>
          <p:spPr bwMode="auto">
            <a:xfrm>
              <a:off x="1200" y="1248"/>
              <a:ext cx="816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士气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2" name="Line 21"/>
            <p:cNvSpPr>
              <a:spLocks noChangeShapeType="1"/>
            </p:cNvSpPr>
            <p:nvPr/>
          </p:nvSpPr>
          <p:spPr bwMode="auto">
            <a:xfrm flipH="1">
              <a:off x="1344" y="1584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103" name="Text Box 22"/>
            <p:cNvSpPr txBox="1">
              <a:spLocks noChangeArrowheads="1"/>
            </p:cNvSpPr>
            <p:nvPr/>
          </p:nvSpPr>
          <p:spPr bwMode="auto">
            <a:xfrm>
              <a:off x="0" y="960"/>
              <a:ext cx="624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4" name="Text Box 23"/>
            <p:cNvSpPr txBox="1">
              <a:spLocks noChangeArrowheads="1"/>
            </p:cNvSpPr>
            <p:nvPr/>
          </p:nvSpPr>
          <p:spPr bwMode="auto">
            <a:xfrm>
              <a:off x="0" y="1968"/>
              <a:ext cx="624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5" name="Text Box 24"/>
            <p:cNvSpPr txBox="1">
              <a:spLocks noChangeArrowheads="1"/>
            </p:cNvSpPr>
            <p:nvPr/>
          </p:nvSpPr>
          <p:spPr bwMode="auto">
            <a:xfrm>
              <a:off x="0" y="3024"/>
              <a:ext cx="624" cy="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08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1192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团队发展之“五阶曲线”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1542" y="936395"/>
            <a:ext cx="5927001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“科层制”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到“伙伴制”的管理创新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dirty="0"/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让企业变成提供服务的平台，将财权、人权、事权下放；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领导们变成了运营平台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的服务者，制定规则，把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控战略方向，打造组织能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力，而不是干预到具体的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微观运作中；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创客不再是听命令执行，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而是要自己找方法，从等靠要变成找机会、抓资源、下决策，扁平化管理。</a:t>
            </a:r>
            <a:r>
              <a:rPr lang="zh-CN" altLang="en-US" sz="2400" dirty="0"/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平台主、小微主、创客！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搭平台、定规则、做服务！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timg[7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9001" y="2166389"/>
            <a:ext cx="5803265" cy="23304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9509" y="156210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2433" y="2846917"/>
            <a:ext cx="171553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46"/>
          <p:cNvSpPr txBox="1"/>
          <p:nvPr/>
        </p:nvSpPr>
        <p:spPr>
          <a:xfrm>
            <a:off x="5408031" y="3186385"/>
            <a:ext cx="6740278" cy="1314522"/>
          </a:xfrm>
          <a:prstGeom prst="rect">
            <a:avLst/>
          </a:prstGeom>
          <a:noFill/>
        </p:spPr>
        <p:txBody>
          <a:bodyPr wrap="none" lIns="0" tIns="0" rIns="0" bIns="0" anchor="ctr">
            <a:normAutofit fontScale="85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复古式创新</a:t>
            </a:r>
            <a:r>
              <a:rPr lang="zh-CN" altLang="en-US" sz="28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之</a:t>
            </a:r>
            <a:r>
              <a:rPr lang="zh-CN" altLang="en-US" sz="48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中庸为美</a:t>
            </a:r>
            <a:endParaRPr lang="en-US" altLang="zh-CN" sz="48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endParaRPr lang="en-US" altLang="zh-CN" sz="36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中式领导者的核心思维</a:t>
            </a:r>
            <a:endParaRPr lang="zh-CN" altLang="en-US" sz="36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4703" b="35270"/>
          <a:stretch>
            <a:fillRect/>
          </a:stretch>
        </p:blipFill>
        <p:spPr>
          <a:xfrm>
            <a:off x="2473780" y="938893"/>
            <a:ext cx="7225392" cy="10940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21607" r="1209" b="20357"/>
          <a:stretch>
            <a:fillRect/>
          </a:stretch>
        </p:blipFill>
        <p:spPr bwMode="auto">
          <a:xfrm>
            <a:off x="2277837" y="2767692"/>
            <a:ext cx="7617278" cy="301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08275" y="807085"/>
            <a:ext cx="728027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互联网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新时代的领导人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善于把握到别人的需求，并且给予对方。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86" y="2552699"/>
            <a:ext cx="6417226" cy="360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18369"/>
            <a:ext cx="10972800" cy="5851525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需求（目标）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564" name="AutoShape 4"/>
          <p:cNvSpPr/>
          <p:nvPr/>
        </p:nvSpPr>
        <p:spPr bwMode="auto">
          <a:xfrm>
            <a:off x="4017646" y="2441893"/>
            <a:ext cx="620183" cy="2438400"/>
          </a:xfrm>
          <a:prstGeom prst="leftBrace">
            <a:avLst>
              <a:gd name="adj1" fmla="val 46453"/>
              <a:gd name="adj2" fmla="val 50028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400" b="1">
              <a:latin typeface="黑体" panose="02010609060101010101" pitchFamily="49" charset="-122"/>
            </a:endParaRPr>
          </a:p>
        </p:txBody>
      </p:sp>
      <p:sp>
        <p:nvSpPr>
          <p:cNvPr id="450570" name="Text Box 10"/>
          <p:cNvSpPr txBox="1">
            <a:spLocks noChangeArrowheads="1"/>
          </p:cNvSpPr>
          <p:nvPr/>
        </p:nvSpPr>
        <p:spPr bwMode="auto">
          <a:xfrm>
            <a:off x="4971416" y="2273300"/>
            <a:ext cx="4127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物质层面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971416" y="3432810"/>
            <a:ext cx="4127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精神层面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971416" y="4475480"/>
            <a:ext cx="4127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灵魂层面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5" name="图片 4" descr="5758e841df1548998852d1cef7fc7d4d_th[1]"/>
          <p:cNvPicPr>
            <a:picLocks noChangeAspect="1"/>
          </p:cNvPicPr>
          <p:nvPr/>
        </p:nvPicPr>
        <p:blipFill>
          <a:blip r:embed="rId1"/>
          <a:srcRect r="20838"/>
          <a:stretch>
            <a:fillRect/>
          </a:stretch>
        </p:blipFill>
        <p:spPr>
          <a:xfrm>
            <a:off x="4540569" y="983656"/>
            <a:ext cx="7010611" cy="4898307"/>
          </a:xfrm>
          <a:prstGeom prst="rect">
            <a:avLst/>
          </a:prstGeom>
        </p:spPr>
      </p:pic>
      <p:pic>
        <p:nvPicPr>
          <p:cNvPr id="6" name="图片 5" descr="d白人需要与问号的帮助-58999301[1]"/>
          <p:cNvPicPr>
            <a:picLocks noChangeAspect="1"/>
          </p:cNvPicPr>
          <p:nvPr/>
        </p:nvPicPr>
        <p:blipFill>
          <a:blip r:embed="rId2"/>
          <a:srcRect l="10170" r="12506" b="9101"/>
          <a:stretch>
            <a:fillRect/>
          </a:stretch>
        </p:blipFill>
        <p:spPr>
          <a:xfrm>
            <a:off x="1225933" y="1240463"/>
            <a:ext cx="2353373" cy="22669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0648" y="476772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孙子兵法：上下同欲者胜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724400" y="944563"/>
            <a:ext cx="2743200" cy="82994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R="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1" kern="1200" cap="none" spc="0" normalizeH="0" baseline="0" noProof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+mn-cs"/>
              </a:rPr>
              <a:t>激励原理</a:t>
            </a:r>
            <a:endParaRPr kumimoji="0" lang="zh-CN" altLang="en-US" sz="4800" b="1" i="1" kern="1200" cap="none" spc="0" normalizeH="0" baseline="0" noProof="0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97" name="AutoShape 25"/>
          <p:cNvSpPr/>
          <p:nvPr/>
        </p:nvSpPr>
        <p:spPr>
          <a:xfrm>
            <a:off x="2057400" y="2019300"/>
            <a:ext cx="1143000" cy="2819400"/>
          </a:xfrm>
          <a:prstGeom prst="irregularSeal1">
            <a:avLst/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76" name="Oval 4"/>
          <p:cNvSpPr/>
          <p:nvPr/>
        </p:nvSpPr>
        <p:spPr>
          <a:xfrm>
            <a:off x="3656965" y="2778760"/>
            <a:ext cx="1174750" cy="9144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77" name="Oval 5"/>
          <p:cNvSpPr/>
          <p:nvPr/>
        </p:nvSpPr>
        <p:spPr>
          <a:xfrm>
            <a:off x="5272088" y="2778760"/>
            <a:ext cx="1173162" cy="9144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78" name="Oval 6"/>
          <p:cNvSpPr/>
          <p:nvPr/>
        </p:nvSpPr>
        <p:spPr>
          <a:xfrm>
            <a:off x="6886575" y="2774950"/>
            <a:ext cx="1173163" cy="9144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730625" y="3124200"/>
            <a:ext cx="10271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Calibri" panose="020F0502020204030204" charset="0"/>
                <a:ea typeface="黑体" panose="02010609060101010101" pitchFamily="49" charset="-122"/>
              </a:rPr>
              <a:t>需求</a:t>
            </a:r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5272088" y="3048000"/>
            <a:ext cx="10271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Calibri" panose="020F0502020204030204" charset="0"/>
                <a:ea typeface="黑体" panose="02010609060101010101" pitchFamily="49" charset="-122"/>
              </a:rPr>
              <a:t>动机</a:t>
            </a:r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7032625" y="3041650"/>
            <a:ext cx="10271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Calibri" panose="020F0502020204030204" charset="0"/>
                <a:ea typeface="黑体" panose="02010609060101010101" pitchFamily="49" charset="-122"/>
              </a:rPr>
              <a:t>行为</a:t>
            </a:r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8609965" y="2642870"/>
            <a:ext cx="953770" cy="105029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Calibri" panose="020F0502020204030204" charset="0"/>
                <a:ea typeface="黑体" panose="02010609060101010101" pitchFamily="49" charset="-122"/>
              </a:rPr>
              <a:t>需求</a:t>
            </a:r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Calibri" panose="020F0502020204030204" charset="0"/>
                <a:ea typeface="黑体" panose="02010609060101010101" pitchFamily="49" charset="-122"/>
              </a:rPr>
              <a:t>满足</a:t>
            </a:r>
            <a:endParaRPr lang="zh-CN" altLang="en-US" dirty="0"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5638800" y="4449445"/>
            <a:ext cx="1835150" cy="582930"/>
          </a:xfrm>
          <a:prstGeom prst="rect">
            <a:avLst/>
          </a:prstGeom>
          <a:solidFill>
            <a:srgbClr val="0099FF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18800"/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49" charset="-122"/>
              </a:rPr>
              <a:t>新的需求</a:t>
            </a:r>
            <a:endParaRPr lang="zh-CN" altLang="en-US" dirty="0">
              <a:solidFill>
                <a:schemeClr val="bg1"/>
              </a:solidFill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086" name="AutoShape 14"/>
          <p:cNvSpPr/>
          <p:nvPr/>
        </p:nvSpPr>
        <p:spPr>
          <a:xfrm>
            <a:off x="4832350" y="3048000"/>
            <a:ext cx="439738" cy="381000"/>
          </a:xfrm>
          <a:prstGeom prst="rightArrow">
            <a:avLst>
              <a:gd name="adj1" fmla="val 50000"/>
              <a:gd name="adj2" fmla="val 28854"/>
            </a:avLst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87" name="AutoShape 15"/>
          <p:cNvSpPr/>
          <p:nvPr/>
        </p:nvSpPr>
        <p:spPr>
          <a:xfrm>
            <a:off x="6445250" y="3041650"/>
            <a:ext cx="441325" cy="381000"/>
          </a:xfrm>
          <a:prstGeom prst="rightArrow">
            <a:avLst>
              <a:gd name="adj1" fmla="val 50000"/>
              <a:gd name="adj2" fmla="val 28958"/>
            </a:avLst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88" name="AutoShape 16"/>
          <p:cNvSpPr/>
          <p:nvPr/>
        </p:nvSpPr>
        <p:spPr>
          <a:xfrm>
            <a:off x="8059738" y="3048000"/>
            <a:ext cx="587375" cy="381000"/>
          </a:xfrm>
          <a:prstGeom prst="rightArrow">
            <a:avLst>
              <a:gd name="adj1" fmla="val 50000"/>
              <a:gd name="adj2" fmla="val 38541"/>
            </a:avLst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098" name="Line 26"/>
          <p:cNvSpPr/>
          <p:nvPr/>
        </p:nvSpPr>
        <p:spPr>
          <a:xfrm>
            <a:off x="9086850" y="3664585"/>
            <a:ext cx="0" cy="1076325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9" name="Line 27"/>
          <p:cNvSpPr/>
          <p:nvPr/>
        </p:nvSpPr>
        <p:spPr>
          <a:xfrm flipH="1">
            <a:off x="7473950" y="4740910"/>
            <a:ext cx="1612900" cy="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00" name="Line 28"/>
          <p:cNvSpPr/>
          <p:nvPr/>
        </p:nvSpPr>
        <p:spPr>
          <a:xfrm flipV="1">
            <a:off x="4171950" y="3693160"/>
            <a:ext cx="0" cy="10668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01" name="Line 29"/>
          <p:cNvSpPr/>
          <p:nvPr/>
        </p:nvSpPr>
        <p:spPr>
          <a:xfrm flipH="1">
            <a:off x="4171950" y="4740910"/>
            <a:ext cx="1466850" cy="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02" name="Text Box 30"/>
          <p:cNvSpPr txBox="1"/>
          <p:nvPr/>
        </p:nvSpPr>
        <p:spPr>
          <a:xfrm>
            <a:off x="2324100" y="3048000"/>
            <a:ext cx="609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FF99"/>
                </a:solidFill>
                <a:latin typeface="Calibri" panose="020F0502020204030204" charset="0"/>
                <a:ea typeface="黑体" panose="02010609060101010101" pitchFamily="49" charset="-122"/>
              </a:rPr>
              <a:t>激励</a:t>
            </a:r>
            <a:endParaRPr lang="zh-CN" altLang="en-US" dirty="0">
              <a:solidFill>
                <a:srgbClr val="FFFF99"/>
              </a:solidFill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3104" name="AutoShape 32"/>
          <p:cNvSpPr/>
          <p:nvPr/>
        </p:nvSpPr>
        <p:spPr>
          <a:xfrm>
            <a:off x="3199765" y="28829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bldLvl="0" animBg="1"/>
      <p:bldP spid="3076" grpId="0" bldLvl="0" animBg="1"/>
      <p:bldP spid="3077" grpId="0" bldLvl="0" animBg="1"/>
      <p:bldP spid="3078" grpId="0" bldLvl="0" animBg="1"/>
      <p:bldP spid="3080" grpId="0"/>
      <p:bldP spid="3081" grpId="0"/>
      <p:bldP spid="3082" grpId="0"/>
      <p:bldP spid="3083" grpId="0" bldLvl="0" animBg="1"/>
      <p:bldP spid="3084" grpId="0" bldLvl="0" animBg="1"/>
      <p:bldP spid="3086" grpId="0" bldLvl="0" animBg="1"/>
      <p:bldP spid="3087" grpId="0" bldLvl="0" animBg="1"/>
      <p:bldP spid="3088" grpId="0" bldLvl="0" animBg="1"/>
      <p:bldP spid="3102" grpId="0"/>
      <p:bldP spid="310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7635" y="1792605"/>
            <a:ext cx="455549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十九大：社会主要矛盾变化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/>
              <a:t>　　“人民日益增长的物质文化需要同落后的社会生产之间的矛盾”</a:t>
            </a:r>
            <a:endParaRPr lang="zh-CN" altLang="en-US" sz="2800"/>
          </a:p>
          <a:p>
            <a:r>
              <a:rPr lang="zh-CN" altLang="en-US" sz="2800"/>
              <a:t>        “人民日益增长的美好生活需要和不平衡不充分的发展之间的矛盾” </a:t>
            </a:r>
            <a:endParaRPr lang="zh-CN" altLang="en-US" sz="2800"/>
          </a:p>
        </p:txBody>
      </p:sp>
      <p:pic>
        <p:nvPicPr>
          <p:cNvPr id="4" name="图片 3" descr="timg[3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825" y="1442720"/>
            <a:ext cx="4753610" cy="3972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8697" y="3437164"/>
            <a:ext cx="6192277" cy="1325563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中国人讲究平衡观念，那什么是平衡呢？子曰：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叩其两端而执其中。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孟子：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执中无权犹执一。</a:t>
            </a:r>
            <a:b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执其“中”不是执在中间，而是两端的任意一点。比如一杆秤，最大点和最小点就是两端，两点之间的任意一点都可能成为“中”，只要使秤杆平衡，歪了就不中了。</a:t>
            </a:r>
            <a:b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“中”是中国人传统口语，就是“行了”、“可以”，现在可解释为“恰当”、“适合”、“恰到好处”。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20300542517439139986742654027_s[1]"/>
          <p:cNvPicPr>
            <a:picLocks noChangeAspect="1"/>
          </p:cNvPicPr>
          <p:nvPr/>
        </p:nvPicPr>
        <p:blipFill>
          <a:blip r:embed="rId1"/>
          <a:srcRect r="10000"/>
          <a:stretch>
            <a:fillRect/>
          </a:stretch>
        </p:blipFill>
        <p:spPr>
          <a:xfrm>
            <a:off x="7855264" y="2059903"/>
            <a:ext cx="3419475" cy="406375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     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执其两端  庸其中于民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233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2853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1594" y="2846917"/>
            <a:ext cx="175721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46"/>
          <p:cNvSpPr txBox="1"/>
          <p:nvPr/>
        </p:nvSpPr>
        <p:spPr>
          <a:xfrm>
            <a:off x="4783489" y="3305219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四大方法</a:t>
            </a:r>
            <a:r>
              <a:rPr lang="en-US" altLang="zh-CN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理念创新的操作思维</a:t>
            </a:r>
            <a:endParaRPr lang="zh-CN" altLang="en-US" sz="36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/>
        </p:nvSpPr>
        <p:spPr>
          <a:xfrm>
            <a:off x="2737369" y="635624"/>
            <a:ext cx="6853158" cy="707886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管理创新的四大操作思维方式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1962912" y="2218433"/>
            <a:ext cx="3626314" cy="353943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</a:pPr>
            <a:r>
              <a:rPr lang="zh-CN" altLang="en-US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逆向思维分析法</a:t>
            </a:r>
            <a:endParaRPr lang="zh-CN" altLang="en-US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spcBef>
                <a:spcPct val="0"/>
              </a:spcBef>
            </a:pPr>
            <a:endParaRPr lang="zh-CN" altLang="en-US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spcBef>
                <a:spcPct val="0"/>
              </a:spcBef>
            </a:pPr>
            <a:r>
              <a:rPr lang="zh-CN" altLang="en-US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差异化分析方法</a:t>
            </a:r>
            <a:endParaRPr lang="zh-CN" altLang="en-US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spcBef>
                <a:spcPct val="0"/>
              </a:spcBef>
            </a:pPr>
            <a:endParaRPr lang="zh-CN" altLang="en-US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spcBef>
                <a:spcPct val="0"/>
              </a:spcBef>
            </a:pPr>
            <a:r>
              <a:rPr lang="zh-CN" altLang="en-US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发散思维分析法</a:t>
            </a:r>
            <a:endParaRPr lang="en-US" altLang="zh-CN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spcBef>
                <a:spcPct val="0"/>
              </a:spcBef>
            </a:pPr>
            <a:endParaRPr lang="en-US" altLang="zh-CN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spcBef>
                <a:spcPct val="0"/>
              </a:spcBef>
            </a:pPr>
            <a:r>
              <a:rPr lang="en-US" altLang="zh-CN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透过现象看本质</a:t>
            </a:r>
            <a:endParaRPr lang="zh-CN" altLang="en-US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7652" name="Picture 4" descr="20070616141458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952" y="2133600"/>
            <a:ext cx="3627311" cy="36788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233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2853" y="1580389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4036" y="2846917"/>
            <a:ext cx="171232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46"/>
          <p:cNvSpPr txBox="1"/>
          <p:nvPr/>
        </p:nvSpPr>
        <p:spPr>
          <a:xfrm>
            <a:off x="4424936" y="3365058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非职位领导力</a:t>
            </a:r>
            <a:r>
              <a:rPr lang="en-US" altLang="zh-CN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权威构建新解读</a:t>
            </a:r>
            <a:endParaRPr lang="zh-CN" altLang="en-US" sz="36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913" y="445294"/>
            <a:ext cx="10325100" cy="12922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zh-CN" i="1" dirty="0">
                <a:latin typeface="汉仪衡方碑繁" panose="02010600000101010101" pitchFamily="2" charset="-122"/>
                <a:ea typeface="汉仪衡方碑繁" panose="02010600000101010101" pitchFamily="2" charset="-122"/>
              </a:rPr>
              <a:t>       </a:t>
            </a:r>
            <a:r>
              <a:rPr lang="zh-CN" altLang="en-US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领导者影响力的</a:t>
            </a:r>
            <a:r>
              <a:rPr lang="zh-CN" altLang="en-US" sz="60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新解读</a:t>
            </a:r>
            <a:endParaRPr lang="zh-CN" altLang="en-US" sz="60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1035982" y="3428683"/>
            <a:ext cx="3632200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C00000"/>
                </a:solidFill>
                <a:latin typeface="汉仪智楷繁" panose="02010600000101010101" pitchFamily="2" charset="-122"/>
                <a:ea typeface="汉仪智楷繁" panose="02010600000101010101" pitchFamily="2" charset="-122"/>
              </a:rPr>
              <a:t> </a:t>
            </a:r>
            <a:r>
              <a:rPr kumimoji="1" lang="zh-CN" altLang="en-US" sz="3200" b="1" dirty="0">
                <a:solidFill>
                  <a:srgbClr val="C00000"/>
                </a:solidFill>
                <a:latin typeface="汉仪智楷繁" panose="02010600000101010101" pitchFamily="2" charset="-122"/>
                <a:ea typeface="汉仪智楷繁" panose="02010600000101010101" pitchFamily="2" charset="-122"/>
              </a:rPr>
              <a:t>领导权威</a:t>
            </a:r>
            <a:endParaRPr kumimoji="1" lang="zh-CN" altLang="en-US" sz="3200" b="1" dirty="0">
              <a:solidFill>
                <a:srgbClr val="C00000"/>
              </a:solidFill>
              <a:latin typeface="汉仪智楷繁" panose="02010600000101010101" pitchFamily="2" charset="-122"/>
              <a:ea typeface="汉仪智楷繁" panose="02010600000101010101" pitchFamily="2" charset="-122"/>
            </a:endParaRPr>
          </a:p>
        </p:txBody>
      </p:sp>
      <p:sp>
        <p:nvSpPr>
          <p:cNvPr id="450564" name="AutoShape 4"/>
          <p:cNvSpPr/>
          <p:nvPr/>
        </p:nvSpPr>
        <p:spPr bwMode="auto">
          <a:xfrm>
            <a:off x="3524251" y="2500313"/>
            <a:ext cx="620183" cy="2438400"/>
          </a:xfrm>
          <a:prstGeom prst="leftBrace">
            <a:avLst>
              <a:gd name="adj1" fmla="val 46453"/>
              <a:gd name="adj2" fmla="val 50028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400" b="1">
              <a:latin typeface="黑体" panose="02010609060101010101" pitchFamily="49" charset="-122"/>
            </a:endParaRP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4191000" y="2357438"/>
            <a:ext cx="316653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职位性影响力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4191001" y="4714875"/>
            <a:ext cx="3263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非职位性影响力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50567" name="AutoShape 7"/>
          <p:cNvSpPr/>
          <p:nvPr/>
        </p:nvSpPr>
        <p:spPr bwMode="auto">
          <a:xfrm>
            <a:off x="6953251" y="1857376"/>
            <a:ext cx="287867" cy="1584325"/>
          </a:xfrm>
          <a:prstGeom prst="lef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50571" name="AutoShape 11"/>
          <p:cNvSpPr/>
          <p:nvPr/>
        </p:nvSpPr>
        <p:spPr bwMode="auto">
          <a:xfrm>
            <a:off x="7067550" y="4331018"/>
            <a:ext cx="289984" cy="1223962"/>
          </a:xfrm>
          <a:prstGeom prst="leftBrace">
            <a:avLst>
              <a:gd name="adj1" fmla="val 5810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12302" name="Picture 14" descr="507c3897ad77177e55fb968a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18626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周恩来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524000"/>
            <a:ext cx="18986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883" name="Picture 3" descr="C:\Users\apple\AppData\Roaming\Tencent\Users\171830816\QQ\WinTemp\RichOle\@QJBZIWE{I5)4F{N0KYU37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16" y="6072206"/>
            <a:ext cx="10001320" cy="400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5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  <p:bldP spid="450564" grpId="0" bldLvl="0" animBg="1"/>
      <p:bldP spid="450567" grpId="0" bldLvl="0" animBg="1"/>
      <p:bldP spid="45057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4792980" y="6063616"/>
            <a:ext cx="2606040" cy="328613"/>
          </a:xfr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945D6BB-0C26-4B2A-A95E-F9E10787DA28}" type="slidenum">
              <a:rPr lang="en-US" altLang="zh-CN" sz="81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81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white">
          <a:xfrm>
            <a:off x="2741153" y="852383"/>
            <a:ext cx="6739414" cy="582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8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管理决策中：冲突管理的五个取向</a:t>
            </a:r>
            <a:endParaRPr lang="zh-CN" altLang="en-US" sz="288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31695" y="5534977"/>
            <a:ext cx="2138838" cy="3886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65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41989" name="Group 5"/>
          <p:cNvGrpSpPr/>
          <p:nvPr/>
        </p:nvGrpSpPr>
        <p:grpSpPr bwMode="auto">
          <a:xfrm>
            <a:off x="3764280" y="5307797"/>
            <a:ext cx="3743326" cy="530066"/>
            <a:chOff x="1882" y="3884"/>
            <a:chExt cx="2620" cy="235"/>
          </a:xfrm>
        </p:grpSpPr>
        <p:sp>
          <p:nvSpPr>
            <p:cNvPr id="2" name="Rectangle 49"/>
            <p:cNvSpPr>
              <a:spLocks noChangeArrowheads="1"/>
            </p:cNvSpPr>
            <p:nvPr/>
          </p:nvSpPr>
          <p:spPr bwMode="gray">
            <a:xfrm>
              <a:off x="2290" y="3884"/>
              <a:ext cx="1860" cy="226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65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2030" name="Group 7"/>
            <p:cNvGrpSpPr/>
            <p:nvPr/>
          </p:nvGrpSpPr>
          <p:grpSpPr bwMode="auto">
            <a:xfrm>
              <a:off x="1882" y="3884"/>
              <a:ext cx="1025" cy="235"/>
              <a:chOff x="1247" y="3838"/>
              <a:chExt cx="1025" cy="283"/>
            </a:xfrm>
          </p:grpSpPr>
          <p:sp>
            <p:nvSpPr>
              <p:cNvPr id="503856" name="Freeform 48"/>
              <p:cNvSpPr/>
              <p:nvPr/>
            </p:nvSpPr>
            <p:spPr bwMode="gray">
              <a:xfrm rot="10800000">
                <a:off x="1247" y="3838"/>
                <a:ext cx="1025" cy="283"/>
              </a:xfrm>
              <a:custGeom>
                <a:avLst/>
                <a:gdLst>
                  <a:gd name="T0" fmla="*/ 1 w 880"/>
                  <a:gd name="T1" fmla="*/ 113 h 283"/>
                  <a:gd name="T2" fmla="*/ 1 w 880"/>
                  <a:gd name="T3" fmla="*/ 283 h 283"/>
                  <a:gd name="T4" fmla="*/ 880 w 880"/>
                  <a:gd name="T5" fmla="*/ 283 h 283"/>
                  <a:gd name="T6" fmla="*/ 880 w 880"/>
                  <a:gd name="T7" fmla="*/ 106 h 283"/>
                  <a:gd name="T8" fmla="*/ 742 w 880"/>
                  <a:gd name="T9" fmla="*/ 4 h 283"/>
                  <a:gd name="T10" fmla="*/ 140 w 880"/>
                  <a:gd name="T11" fmla="*/ 4 h 283"/>
                  <a:gd name="T12" fmla="*/ 1 w 880"/>
                  <a:gd name="T13" fmla="*/ 1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283"/>
                  <a:gd name="T23" fmla="*/ 880 w 880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283">
                    <a:moveTo>
                      <a:pt x="1" y="113"/>
                    </a:moveTo>
                    <a:cubicBezTo>
                      <a:pt x="1" y="237"/>
                      <a:pt x="1" y="283"/>
                      <a:pt x="1" y="283"/>
                    </a:cubicBezTo>
                    <a:lnTo>
                      <a:pt x="880" y="283"/>
                    </a:lnTo>
                    <a:lnTo>
                      <a:pt x="880" y="106"/>
                    </a:lnTo>
                    <a:cubicBezTo>
                      <a:pt x="878" y="68"/>
                      <a:pt x="862" y="4"/>
                      <a:pt x="742" y="4"/>
                    </a:cubicBezTo>
                    <a:cubicBezTo>
                      <a:pt x="365" y="4"/>
                      <a:pt x="140" y="4"/>
                      <a:pt x="140" y="4"/>
                    </a:cubicBezTo>
                    <a:cubicBezTo>
                      <a:pt x="16" y="0"/>
                      <a:pt x="0" y="91"/>
                      <a:pt x="1" y="113"/>
                    </a:cubicBezTo>
                    <a:close/>
                  </a:path>
                </a:pathLst>
              </a:custGeom>
              <a:solidFill>
                <a:srgbClr val="AED925"/>
              </a:solidFill>
              <a:ln w="9525">
                <a:noFill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zh-CN" altLang="en-US" sz="126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5" name="Text Box 56"/>
              <p:cNvSpPr txBox="1">
                <a:spLocks noChangeArrowheads="1"/>
              </p:cNvSpPr>
              <p:nvPr/>
            </p:nvSpPr>
            <p:spPr bwMode="gray">
              <a:xfrm>
                <a:off x="1290" y="3855"/>
                <a:ext cx="926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160" b="1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不合作</a:t>
                </a:r>
                <a:endParaRPr lang="zh-CN" altLang="en-US" sz="216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031" name="Group 10"/>
            <p:cNvGrpSpPr/>
            <p:nvPr/>
          </p:nvGrpSpPr>
          <p:grpSpPr bwMode="auto">
            <a:xfrm>
              <a:off x="3470" y="3884"/>
              <a:ext cx="1032" cy="224"/>
              <a:chOff x="3787" y="3838"/>
              <a:chExt cx="1032" cy="283"/>
            </a:xfrm>
          </p:grpSpPr>
          <p:sp>
            <p:nvSpPr>
              <p:cNvPr id="503858" name="Freeform 50"/>
              <p:cNvSpPr/>
              <p:nvPr/>
            </p:nvSpPr>
            <p:spPr bwMode="gray">
              <a:xfrm rot="10800000">
                <a:off x="3787" y="3838"/>
                <a:ext cx="1032" cy="283"/>
              </a:xfrm>
              <a:custGeom>
                <a:avLst/>
                <a:gdLst>
                  <a:gd name="T0" fmla="*/ 1 w 880"/>
                  <a:gd name="T1" fmla="*/ 113 h 283"/>
                  <a:gd name="T2" fmla="*/ 1 w 880"/>
                  <a:gd name="T3" fmla="*/ 283 h 283"/>
                  <a:gd name="T4" fmla="*/ 880 w 880"/>
                  <a:gd name="T5" fmla="*/ 283 h 283"/>
                  <a:gd name="T6" fmla="*/ 880 w 880"/>
                  <a:gd name="T7" fmla="*/ 106 h 283"/>
                  <a:gd name="T8" fmla="*/ 742 w 880"/>
                  <a:gd name="T9" fmla="*/ 4 h 283"/>
                  <a:gd name="T10" fmla="*/ 140 w 880"/>
                  <a:gd name="T11" fmla="*/ 4 h 283"/>
                  <a:gd name="T12" fmla="*/ 1 w 880"/>
                  <a:gd name="T13" fmla="*/ 1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283"/>
                  <a:gd name="T23" fmla="*/ 880 w 880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283">
                    <a:moveTo>
                      <a:pt x="1" y="113"/>
                    </a:moveTo>
                    <a:cubicBezTo>
                      <a:pt x="1" y="237"/>
                      <a:pt x="1" y="283"/>
                      <a:pt x="1" y="283"/>
                    </a:cubicBezTo>
                    <a:lnTo>
                      <a:pt x="880" y="283"/>
                    </a:lnTo>
                    <a:lnTo>
                      <a:pt x="880" y="106"/>
                    </a:lnTo>
                    <a:cubicBezTo>
                      <a:pt x="878" y="68"/>
                      <a:pt x="862" y="4"/>
                      <a:pt x="742" y="4"/>
                    </a:cubicBezTo>
                    <a:cubicBezTo>
                      <a:pt x="365" y="4"/>
                      <a:pt x="140" y="4"/>
                      <a:pt x="140" y="4"/>
                    </a:cubicBezTo>
                    <a:cubicBezTo>
                      <a:pt x="16" y="0"/>
                      <a:pt x="0" y="91"/>
                      <a:pt x="1" y="113"/>
                    </a:cubicBezTo>
                    <a:close/>
                  </a:path>
                </a:pathLst>
              </a:custGeom>
              <a:solidFill>
                <a:srgbClr val="4E9D41"/>
              </a:solidFill>
              <a:ln w="9525">
                <a:noFill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zh-CN" altLang="en-US" sz="126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3" name="Text Box 57"/>
              <p:cNvSpPr txBox="1">
                <a:spLocks noChangeArrowheads="1"/>
              </p:cNvSpPr>
              <p:nvPr/>
            </p:nvSpPr>
            <p:spPr bwMode="gray">
              <a:xfrm>
                <a:off x="3840" y="3859"/>
                <a:ext cx="926" cy="23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160" b="1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合作</a:t>
                </a:r>
                <a:endParaRPr lang="zh-CN" altLang="en-US" sz="216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03813" name="Oval 5"/>
          <p:cNvSpPr>
            <a:spLocks noChangeArrowheads="1"/>
          </p:cNvSpPr>
          <p:nvPr/>
        </p:nvSpPr>
        <p:spPr bwMode="gray">
          <a:xfrm>
            <a:off x="4212908" y="1878807"/>
            <a:ext cx="3051810" cy="3051810"/>
          </a:xfrm>
          <a:prstGeom prst="ellipse">
            <a:avLst/>
          </a:prstGeom>
          <a:gradFill rotWithShape="1">
            <a:gsLst>
              <a:gs pos="0">
                <a:srgbClr val="000000">
                  <a:alpha val="26999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000000">
                  <a:alpha val="26999"/>
                </a:srgbClr>
              </a:gs>
            </a:gsLst>
            <a:lin ang="2700000" scaled="1"/>
          </a:gradFill>
          <a:ln w="9525">
            <a:noFill/>
            <a:rou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1265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3" name="Picture 6" descr="a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gray">
          <a:xfrm>
            <a:off x="4187192" y="1841661"/>
            <a:ext cx="3066097" cy="306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Arc 7"/>
          <p:cNvSpPr/>
          <p:nvPr/>
        </p:nvSpPr>
        <p:spPr bwMode="gray">
          <a:xfrm>
            <a:off x="5723098" y="1882857"/>
            <a:ext cx="1535906" cy="1535906"/>
          </a:xfrm>
          <a:custGeom>
            <a:avLst/>
            <a:gdLst>
              <a:gd name="T0" fmla="*/ 0 w 21597"/>
              <a:gd name="T1" fmla="*/ 0 h 21600"/>
              <a:gd name="T2" fmla="*/ 2147483647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AED925">
              <a:alpha val="58823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65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5" name="Arc 8"/>
          <p:cNvSpPr/>
          <p:nvPr/>
        </p:nvSpPr>
        <p:spPr bwMode="gray">
          <a:xfrm rot="5400000">
            <a:off x="5654076" y="3380923"/>
            <a:ext cx="1544479" cy="1543050"/>
          </a:xfrm>
          <a:custGeom>
            <a:avLst/>
            <a:gdLst>
              <a:gd name="T0" fmla="*/ 0 w 22011"/>
              <a:gd name="T1" fmla="*/ 2147483647 h 21670"/>
              <a:gd name="T2" fmla="*/ 2147483647 w 22011"/>
              <a:gd name="T3" fmla="*/ 2147483647 h 21670"/>
              <a:gd name="T4" fmla="*/ 2147483647 w 22011"/>
              <a:gd name="T5" fmla="*/ 2147483647 h 21670"/>
              <a:gd name="T6" fmla="*/ 0 60000 65536"/>
              <a:gd name="T7" fmla="*/ 0 60000 65536"/>
              <a:gd name="T8" fmla="*/ 0 60000 65536"/>
              <a:gd name="T9" fmla="*/ 0 w 22011"/>
              <a:gd name="T10" fmla="*/ 0 h 21670"/>
              <a:gd name="T11" fmla="*/ 22011 w 22011"/>
              <a:gd name="T12" fmla="*/ 21670 h 21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11" h="21670" fill="none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</a:path>
              <a:path w="22011" h="21670" stroke="0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  <a:lnTo>
                  <a:pt x="411" y="21600"/>
                </a:lnTo>
                <a:close/>
              </a:path>
            </a:pathLst>
          </a:custGeom>
          <a:solidFill>
            <a:srgbClr val="4E9D41">
              <a:alpha val="50195"/>
            </a:srgbClr>
          </a:solidFill>
          <a:ln w="9525">
            <a:noFill/>
            <a:rou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65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6" name="Arc 9"/>
          <p:cNvSpPr/>
          <p:nvPr/>
        </p:nvSpPr>
        <p:spPr bwMode="gray">
          <a:xfrm rot="5400000" flipH="1" flipV="1">
            <a:off x="4216481" y="1873807"/>
            <a:ext cx="1535906" cy="1534477"/>
          </a:xfrm>
          <a:custGeom>
            <a:avLst/>
            <a:gdLst>
              <a:gd name="T0" fmla="*/ 2147483647 w 21600"/>
              <a:gd name="T1" fmla="*/ 0 h 21787"/>
              <a:gd name="T2" fmla="*/ 2147483647 w 21600"/>
              <a:gd name="T3" fmla="*/ 2147483647 h 21787"/>
              <a:gd name="T4" fmla="*/ 0 w 21600"/>
              <a:gd name="T5" fmla="*/ 2147483647 h 21787"/>
              <a:gd name="T6" fmla="*/ 0 60000 65536"/>
              <a:gd name="T7" fmla="*/ 0 60000 65536"/>
              <a:gd name="T8" fmla="*/ 0 60000 65536"/>
              <a:gd name="T9" fmla="*/ 0 w 21600"/>
              <a:gd name="T10" fmla="*/ 0 h 21787"/>
              <a:gd name="T11" fmla="*/ 21600 w 21600"/>
              <a:gd name="T12" fmla="*/ 21787 h 21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87" fill="none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</a:path>
              <a:path w="21600" h="21787" stroke="0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  <a:lnTo>
                  <a:pt x="0" y="21596"/>
                </a:lnTo>
                <a:close/>
              </a:path>
            </a:pathLst>
          </a:custGeom>
          <a:solidFill>
            <a:srgbClr val="EE3516">
              <a:alpha val="50195"/>
            </a:srgbClr>
          </a:solidFill>
          <a:ln w="9525">
            <a:noFill/>
            <a:rou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65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7" name="Arc 10"/>
          <p:cNvSpPr/>
          <p:nvPr/>
        </p:nvSpPr>
        <p:spPr bwMode="gray">
          <a:xfrm rot="10419033">
            <a:off x="4295260" y="3252199"/>
            <a:ext cx="1508760" cy="1718786"/>
          </a:xfrm>
          <a:custGeom>
            <a:avLst/>
            <a:gdLst>
              <a:gd name="T0" fmla="*/ 2147483647 w 21600"/>
              <a:gd name="T1" fmla="*/ 0 h 24344"/>
              <a:gd name="T2" fmla="*/ 2147483647 w 21600"/>
              <a:gd name="T3" fmla="*/ 2147483647 h 24344"/>
              <a:gd name="T4" fmla="*/ 0 w 21600"/>
              <a:gd name="T5" fmla="*/ 2147483647 h 24344"/>
              <a:gd name="T6" fmla="*/ 0 60000 65536"/>
              <a:gd name="T7" fmla="*/ 0 60000 65536"/>
              <a:gd name="T8" fmla="*/ 0 60000 65536"/>
              <a:gd name="T9" fmla="*/ 0 w 21600"/>
              <a:gd name="T10" fmla="*/ 0 h 24344"/>
              <a:gd name="T11" fmla="*/ 21600 w 21600"/>
              <a:gd name="T12" fmla="*/ 24344 h 24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344" fill="none" extrusionOk="0">
                <a:moveTo>
                  <a:pt x="2139" y="0"/>
                </a:moveTo>
                <a:cubicBezTo>
                  <a:pt x="13185" y="1100"/>
                  <a:pt x="21600" y="10393"/>
                  <a:pt x="21600" y="21494"/>
                </a:cubicBezTo>
                <a:cubicBezTo>
                  <a:pt x="21600" y="22447"/>
                  <a:pt x="21536" y="23399"/>
                  <a:pt x="21411" y="24344"/>
                </a:cubicBezTo>
              </a:path>
              <a:path w="21600" h="24344" stroke="0" extrusionOk="0">
                <a:moveTo>
                  <a:pt x="2139" y="0"/>
                </a:moveTo>
                <a:cubicBezTo>
                  <a:pt x="13185" y="1100"/>
                  <a:pt x="21600" y="10393"/>
                  <a:pt x="21600" y="21494"/>
                </a:cubicBezTo>
                <a:cubicBezTo>
                  <a:pt x="21600" y="22447"/>
                  <a:pt x="21536" y="23399"/>
                  <a:pt x="21411" y="24344"/>
                </a:cubicBezTo>
                <a:lnTo>
                  <a:pt x="0" y="21494"/>
                </a:lnTo>
                <a:close/>
              </a:path>
            </a:pathLst>
          </a:custGeom>
          <a:solidFill>
            <a:srgbClr val="F3BD33">
              <a:alpha val="50195"/>
            </a:srgbClr>
          </a:solidFill>
          <a:ln w="9525">
            <a:noFill/>
            <a:rou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65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998" name="Group 33"/>
          <p:cNvGrpSpPr/>
          <p:nvPr/>
        </p:nvGrpSpPr>
        <p:grpSpPr bwMode="auto">
          <a:xfrm>
            <a:off x="5223035" y="2877503"/>
            <a:ext cx="1048703" cy="1270159"/>
            <a:chOff x="1381" y="2037"/>
            <a:chExt cx="851" cy="1031"/>
          </a:xfrm>
        </p:grpSpPr>
        <p:pic>
          <p:nvPicPr>
            <p:cNvPr id="42014" name="Picture 34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381" y="2037"/>
              <a:ext cx="851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3843" name="Oval 35"/>
            <p:cNvSpPr>
              <a:spLocks noChangeArrowheads="1"/>
            </p:cNvSpPr>
            <p:nvPr/>
          </p:nvSpPr>
          <p:spPr bwMode="gray">
            <a:xfrm>
              <a:off x="1392" y="2043"/>
              <a:ext cx="840" cy="838"/>
            </a:xfrm>
            <a:prstGeom prst="ellipse">
              <a:avLst/>
            </a:prstGeom>
            <a:gradFill rotWithShape="1">
              <a:gsLst>
                <a:gs pos="0">
                  <a:srgbClr val="96AB94">
                    <a:alpha val="39999"/>
                  </a:srgbClr>
                </a:gs>
                <a:gs pos="17000">
                  <a:srgbClr val="D4DEFF">
                    <a:alpha val="50199"/>
                  </a:srgbClr>
                </a:gs>
                <a:gs pos="47000">
                  <a:srgbClr val="D4DEFF">
                    <a:alpha val="68200"/>
                  </a:srgbClr>
                </a:gs>
                <a:gs pos="100000">
                  <a:srgbClr val="8488C4"/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65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2018" name="Group 36"/>
            <p:cNvGrpSpPr/>
            <p:nvPr/>
          </p:nvGrpSpPr>
          <p:grpSpPr bwMode="auto">
            <a:xfrm rot="-3733502" flipH="1" flipV="1">
              <a:off x="1637" y="2613"/>
              <a:ext cx="733" cy="178"/>
              <a:chOff x="2532" y="1051"/>
              <a:chExt cx="893" cy="246"/>
            </a:xfrm>
          </p:grpSpPr>
          <p:grpSp>
            <p:nvGrpSpPr>
              <p:cNvPr id="42019" name="Group 37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025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rot="10800000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6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rot="10800000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7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rot="10800000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8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vert="eaVert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</p:grpSp>
          <p:grpSp>
            <p:nvGrpSpPr>
              <p:cNvPr id="42020" name="Group 42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021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vert="eaVert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2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vert="eaVert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3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vert="eaVert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  <p:sp>
              <p:nvSpPr>
                <p:cNvPr id="42024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</a:ln>
              </p:spPr>
              <p:txBody>
                <a:bodyPr vert="eaVert"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1265" b="1">
                    <a:solidFill>
                      <a:srgbClr val="000000"/>
                    </a:solidFill>
                    <a:latin typeface="Calibri" panose="020F0502020204030204" charset="0"/>
                    <a:ea typeface="-소망M"/>
                    <a:cs typeface="-소망M"/>
                  </a:endParaRPr>
                </a:p>
              </p:txBody>
            </p:sp>
          </p:grpSp>
        </p:grpSp>
      </p:grpSp>
      <p:sp>
        <p:nvSpPr>
          <p:cNvPr id="1213475" name="Text Box 58"/>
          <p:cNvSpPr txBox="1">
            <a:spLocks noChangeArrowheads="1"/>
          </p:cNvSpPr>
          <p:nvPr/>
        </p:nvSpPr>
        <p:spPr bwMode="gray">
          <a:xfrm>
            <a:off x="5093018" y="3071813"/>
            <a:ext cx="1194436" cy="5909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4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妥协</a:t>
            </a:r>
            <a:endParaRPr lang="zh-CN" altLang="en-US" sz="3240" b="1">
              <a:solidFill>
                <a:srgbClr val="0000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13476" name="WordArt 63"/>
          <p:cNvSpPr>
            <a:spLocks noChangeArrowheads="1" noChangeShapeType="1" noTextEdit="1"/>
          </p:cNvSpPr>
          <p:nvPr/>
        </p:nvSpPr>
        <p:spPr bwMode="gray">
          <a:xfrm rot="-3048865">
            <a:off x="4552951" y="2447451"/>
            <a:ext cx="1654493" cy="108870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92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60" b="1" kern="10" dirty="0">
                <a:ln w="9525">
                  <a:noFill/>
                  <a:round/>
                </a:ln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竞合</a:t>
            </a:r>
            <a:endParaRPr lang="zh-CN" altLang="en-US" sz="2160" b="1" kern="10" dirty="0">
              <a:ln w="9525">
                <a:noFill/>
                <a:round/>
              </a:ln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13477" name="WordArt 64"/>
          <p:cNvSpPr>
            <a:spLocks noChangeArrowheads="1" noChangeShapeType="1" noTextEdit="1"/>
          </p:cNvSpPr>
          <p:nvPr/>
        </p:nvSpPr>
        <p:spPr bwMode="gray">
          <a:xfrm rot="2435387">
            <a:off x="5281613" y="2567333"/>
            <a:ext cx="1654493" cy="108870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92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60" b="1" kern="10" dirty="0">
                <a:ln w="9525">
                  <a:noFill/>
                  <a:round/>
                </a:ln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</a:t>
            </a:r>
            <a:endParaRPr lang="zh-CN" altLang="en-US" sz="2160" b="1" kern="10" dirty="0">
              <a:ln w="9525">
                <a:noFill/>
                <a:round/>
              </a:ln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13478" name="WordArt 65"/>
          <p:cNvSpPr>
            <a:spLocks noChangeArrowheads="1" noChangeShapeType="1" noTextEdit="1"/>
          </p:cNvSpPr>
          <p:nvPr/>
        </p:nvSpPr>
        <p:spPr bwMode="gray">
          <a:xfrm rot="8012292" flipH="1" flipV="1">
            <a:off x="5673092" y="3621882"/>
            <a:ext cx="1283017" cy="680086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6338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60" b="1" kern="10" dirty="0">
                <a:ln w="9525">
                  <a:noFill/>
                  <a:round/>
                </a:ln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迁就</a:t>
            </a:r>
            <a:endParaRPr lang="zh-CN" altLang="en-US" sz="2160" b="1" kern="10" dirty="0">
              <a:ln w="9525">
                <a:noFill/>
                <a:round/>
              </a:ln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13479" name="WordArt 66"/>
          <p:cNvSpPr>
            <a:spLocks noChangeArrowheads="1" noChangeShapeType="1" noTextEdit="1"/>
          </p:cNvSpPr>
          <p:nvPr/>
        </p:nvSpPr>
        <p:spPr bwMode="gray">
          <a:xfrm rot="-8223160" flipH="1" flipV="1">
            <a:off x="4570096" y="3671888"/>
            <a:ext cx="1213009" cy="61293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2054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60" b="1" kern="10">
                <a:ln w="9525">
                  <a:noFill/>
                  <a:round/>
                </a:ln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回避</a:t>
            </a:r>
            <a:endParaRPr lang="zh-CN" altLang="en-US" sz="2160" b="1" kern="10">
              <a:ln w="9525">
                <a:noFill/>
                <a:round/>
              </a:ln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2004" name="Group 40"/>
          <p:cNvGrpSpPr/>
          <p:nvPr/>
        </p:nvGrpSpPr>
        <p:grpSpPr bwMode="auto">
          <a:xfrm>
            <a:off x="2627711" y="1565910"/>
            <a:ext cx="512921" cy="3743326"/>
            <a:chOff x="1655" y="1207"/>
            <a:chExt cx="238" cy="2620"/>
          </a:xfrm>
        </p:grpSpPr>
        <p:sp>
          <p:nvSpPr>
            <p:cNvPr id="503857" name="Rectangle 49"/>
            <p:cNvSpPr>
              <a:spLocks noChangeArrowheads="1"/>
            </p:cNvSpPr>
            <p:nvPr/>
          </p:nvSpPr>
          <p:spPr bwMode="gray">
            <a:xfrm rot="5400000">
              <a:off x="613" y="2386"/>
              <a:ext cx="2313" cy="225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zh-CN" altLang="en-US" sz="1265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2008" name="Group 42"/>
            <p:cNvGrpSpPr/>
            <p:nvPr/>
          </p:nvGrpSpPr>
          <p:grpSpPr bwMode="auto">
            <a:xfrm rot="-5400000">
              <a:off x="1258" y="3192"/>
              <a:ext cx="1032" cy="238"/>
              <a:chOff x="144" y="2932"/>
              <a:chExt cx="1032" cy="283"/>
            </a:xfrm>
          </p:grpSpPr>
          <p:sp>
            <p:nvSpPr>
              <p:cNvPr id="503860" name="Freeform 52"/>
              <p:cNvSpPr/>
              <p:nvPr/>
            </p:nvSpPr>
            <p:spPr bwMode="gray">
              <a:xfrm>
                <a:off x="144" y="2932"/>
                <a:ext cx="1032" cy="283"/>
              </a:xfrm>
              <a:custGeom>
                <a:avLst/>
                <a:gdLst>
                  <a:gd name="T0" fmla="*/ 1 w 880"/>
                  <a:gd name="T1" fmla="*/ 113 h 283"/>
                  <a:gd name="T2" fmla="*/ 1 w 880"/>
                  <a:gd name="T3" fmla="*/ 283 h 283"/>
                  <a:gd name="T4" fmla="*/ 880 w 880"/>
                  <a:gd name="T5" fmla="*/ 283 h 283"/>
                  <a:gd name="T6" fmla="*/ 880 w 880"/>
                  <a:gd name="T7" fmla="*/ 106 h 283"/>
                  <a:gd name="T8" fmla="*/ 742 w 880"/>
                  <a:gd name="T9" fmla="*/ 4 h 283"/>
                  <a:gd name="T10" fmla="*/ 140 w 880"/>
                  <a:gd name="T11" fmla="*/ 4 h 283"/>
                  <a:gd name="T12" fmla="*/ 1 w 880"/>
                  <a:gd name="T13" fmla="*/ 1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283"/>
                  <a:gd name="T23" fmla="*/ 880 w 880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283">
                    <a:moveTo>
                      <a:pt x="1" y="113"/>
                    </a:moveTo>
                    <a:cubicBezTo>
                      <a:pt x="1" y="237"/>
                      <a:pt x="1" y="283"/>
                      <a:pt x="1" y="283"/>
                    </a:cubicBezTo>
                    <a:lnTo>
                      <a:pt x="880" y="283"/>
                    </a:lnTo>
                    <a:lnTo>
                      <a:pt x="880" y="106"/>
                    </a:lnTo>
                    <a:cubicBezTo>
                      <a:pt x="878" y="68"/>
                      <a:pt x="862" y="4"/>
                      <a:pt x="742" y="4"/>
                    </a:cubicBezTo>
                    <a:cubicBezTo>
                      <a:pt x="365" y="4"/>
                      <a:pt x="140" y="4"/>
                      <a:pt x="140" y="4"/>
                    </a:cubicBezTo>
                    <a:cubicBezTo>
                      <a:pt x="16" y="0"/>
                      <a:pt x="0" y="91"/>
                      <a:pt x="1" y="113"/>
                    </a:cubicBezTo>
                    <a:close/>
                  </a:path>
                </a:pathLst>
              </a:custGeom>
              <a:solidFill>
                <a:srgbClr val="F3BD33"/>
              </a:solidFill>
              <a:ln w="9525">
                <a:noFill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zh-CN" altLang="en-US" sz="126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3" name="Text Box 55"/>
              <p:cNvSpPr txBox="1">
                <a:spLocks noChangeArrowheads="1"/>
              </p:cNvSpPr>
              <p:nvPr/>
            </p:nvSpPr>
            <p:spPr bwMode="gray">
              <a:xfrm>
                <a:off x="194" y="2965"/>
                <a:ext cx="926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160" b="1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无原则</a:t>
                </a:r>
                <a:endParaRPr lang="zh-CN" altLang="en-US" sz="216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009" name="Group 45"/>
            <p:cNvGrpSpPr/>
            <p:nvPr/>
          </p:nvGrpSpPr>
          <p:grpSpPr bwMode="auto">
            <a:xfrm rot="-5400000">
              <a:off x="1258" y="1604"/>
              <a:ext cx="1032" cy="238"/>
              <a:chOff x="137" y="1390"/>
              <a:chExt cx="1032" cy="283"/>
            </a:xfrm>
          </p:grpSpPr>
          <p:sp>
            <p:nvSpPr>
              <p:cNvPr id="503812" name="Freeform 4"/>
              <p:cNvSpPr/>
              <p:nvPr/>
            </p:nvSpPr>
            <p:spPr bwMode="gray">
              <a:xfrm>
                <a:off x="137" y="1390"/>
                <a:ext cx="1032" cy="283"/>
              </a:xfrm>
              <a:custGeom>
                <a:avLst/>
                <a:gdLst>
                  <a:gd name="T0" fmla="*/ 1 w 880"/>
                  <a:gd name="T1" fmla="*/ 113 h 283"/>
                  <a:gd name="T2" fmla="*/ 1 w 880"/>
                  <a:gd name="T3" fmla="*/ 283 h 283"/>
                  <a:gd name="T4" fmla="*/ 880 w 880"/>
                  <a:gd name="T5" fmla="*/ 283 h 283"/>
                  <a:gd name="T6" fmla="*/ 880 w 880"/>
                  <a:gd name="T7" fmla="*/ 106 h 283"/>
                  <a:gd name="T8" fmla="*/ 742 w 880"/>
                  <a:gd name="T9" fmla="*/ 4 h 283"/>
                  <a:gd name="T10" fmla="*/ 140 w 880"/>
                  <a:gd name="T11" fmla="*/ 4 h 283"/>
                  <a:gd name="T12" fmla="*/ 1 w 880"/>
                  <a:gd name="T13" fmla="*/ 1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283"/>
                  <a:gd name="T23" fmla="*/ 880 w 880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283">
                    <a:moveTo>
                      <a:pt x="1" y="113"/>
                    </a:moveTo>
                    <a:cubicBezTo>
                      <a:pt x="1" y="237"/>
                      <a:pt x="1" y="283"/>
                      <a:pt x="1" y="283"/>
                    </a:cubicBezTo>
                    <a:lnTo>
                      <a:pt x="880" y="283"/>
                    </a:lnTo>
                    <a:lnTo>
                      <a:pt x="880" y="106"/>
                    </a:lnTo>
                    <a:cubicBezTo>
                      <a:pt x="878" y="68"/>
                      <a:pt x="862" y="4"/>
                      <a:pt x="742" y="4"/>
                    </a:cubicBezTo>
                    <a:cubicBezTo>
                      <a:pt x="365" y="4"/>
                      <a:pt x="140" y="4"/>
                      <a:pt x="140" y="4"/>
                    </a:cubicBezTo>
                    <a:cubicBezTo>
                      <a:pt x="16" y="0"/>
                      <a:pt x="0" y="91"/>
                      <a:pt x="1" y="113"/>
                    </a:cubicBezTo>
                    <a:close/>
                  </a:path>
                </a:pathLst>
              </a:custGeom>
              <a:solidFill>
                <a:srgbClr val="EE3516"/>
              </a:solidFill>
              <a:ln w="9525">
                <a:noFill/>
                <a:rou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zh-CN" altLang="en-US" sz="1265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1" name="Text Box 54"/>
              <p:cNvSpPr txBox="1">
                <a:spLocks noChangeArrowheads="1"/>
              </p:cNvSpPr>
              <p:nvPr/>
            </p:nvSpPr>
            <p:spPr bwMode="gray">
              <a:xfrm>
                <a:off x="193" y="1425"/>
                <a:ext cx="926" cy="23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160" b="1">
                    <a:solidFill>
                      <a:srgbClr val="000000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有原则</a:t>
                </a:r>
                <a:endParaRPr lang="zh-CN" altLang="en-US" sz="2160" b="1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61" y="2006660"/>
            <a:ext cx="3750433" cy="324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1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1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75" grpId="0"/>
      <p:bldP spid="1213476" grpId="0" animBg="1"/>
      <p:bldP spid="1213477" grpId="0" animBg="1"/>
      <p:bldP spid="1213478" grpId="0" animBg="1"/>
      <p:bldP spid="12134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8240" y="875824"/>
            <a:ext cx="9875520" cy="102870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宽容即自由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395" y="1394174"/>
            <a:ext cx="5839588" cy="4073652"/>
          </a:xfrm>
        </p:spPr>
        <p:txBody>
          <a:bodyPr>
            <a:noAutofit/>
          </a:bodyPr>
          <a:lstStyle/>
          <a:p>
            <a:r>
              <a:rPr lang="en-US" altLang="zh-CN" sz="33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“</a:t>
            </a:r>
            <a:r>
              <a:rPr lang="zh-CN" altLang="en-US" sz="33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异乎我者未必即非，而同乎我者未必即是；今日众人之所是未必即是，而众人之所非未必真非。</a:t>
            </a:r>
            <a:r>
              <a:rPr lang="en-US" altLang="zh-CN" sz="33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33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争自由的惟一理由，换句话说，就是期望大家能容忍异己的意见与信仰。凡不承认异己者的自由的人，就不配争自由，就不配谈自由。</a:t>
            </a:r>
            <a:endParaRPr lang="zh-CN" altLang="en-US" sz="336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timg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7726" y="2006537"/>
            <a:ext cx="2858644" cy="352444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92980" y="6063616"/>
            <a:ext cx="2606040" cy="328613"/>
          </a:xfrm>
          <a:noFill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EE829A8-4ADD-4AFE-8D94-9AA48415794C}" type="slidenum">
              <a:rPr lang="en-US" altLang="zh-CN" sz="81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81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gray">
          <a:xfrm>
            <a:off x="6160296" y="2437447"/>
            <a:ext cx="2393156" cy="908686"/>
          </a:xfrm>
          <a:prstGeom prst="rect">
            <a:avLst/>
          </a:prstGeom>
          <a:gradFill rotWithShape="1">
            <a:gsLst>
              <a:gs pos="0">
                <a:srgbClr val="AED925"/>
              </a:gs>
              <a:gs pos="100000">
                <a:srgbClr val="C9E66E"/>
              </a:gs>
            </a:gsLst>
            <a:lin ang="0" scaled="1"/>
          </a:gra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65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gray">
          <a:xfrm>
            <a:off x="3694273" y="2437447"/>
            <a:ext cx="2393156" cy="908686"/>
          </a:xfrm>
          <a:prstGeom prst="rect">
            <a:avLst/>
          </a:prstGeom>
          <a:gradFill rotWithShape="1">
            <a:gsLst>
              <a:gs pos="0">
                <a:srgbClr val="7E9D1B"/>
              </a:gs>
              <a:gs pos="100000">
                <a:srgbClr val="AED925"/>
              </a:gs>
            </a:gsLst>
            <a:lin ang="0" scaled="1"/>
          </a:gra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65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gray">
          <a:xfrm>
            <a:off x="6160296" y="3590451"/>
            <a:ext cx="2393156" cy="852964"/>
          </a:xfrm>
          <a:prstGeom prst="rect">
            <a:avLst/>
          </a:prstGeom>
          <a:gradFill rotWithShape="1">
            <a:gsLst>
              <a:gs pos="0">
                <a:srgbClr val="4E9D41"/>
              </a:gs>
              <a:gs pos="100000">
                <a:srgbClr val="8BBF83"/>
              </a:gs>
            </a:gsLst>
            <a:lin ang="0" scaled="1"/>
          </a:gradFill>
          <a:ln w="9525">
            <a:miter lim="800000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65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gray">
          <a:xfrm>
            <a:off x="3694273" y="3590451"/>
            <a:ext cx="2393156" cy="852964"/>
          </a:xfrm>
          <a:prstGeom prst="rect">
            <a:avLst/>
          </a:prstGeom>
          <a:gradFill rotWithShape="1">
            <a:gsLst>
              <a:gs pos="0">
                <a:srgbClr val="438738"/>
              </a:gs>
              <a:gs pos="100000">
                <a:srgbClr val="4E9D41"/>
              </a:gs>
            </a:gsLst>
            <a:lin ang="0" scaled="1"/>
          </a:gradFill>
          <a:ln w="9525">
            <a:miter lim="800000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65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gray">
          <a:xfrm>
            <a:off x="3893059" y="2586229"/>
            <a:ext cx="2266950" cy="5355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80" b="1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紧急又重要</a:t>
            </a:r>
            <a:endParaRPr lang="zh-CN" altLang="en-US" sz="2880" b="1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gray">
          <a:xfrm>
            <a:off x="3632836" y="3699035"/>
            <a:ext cx="2527459" cy="5355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80" b="1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不紧急但重要</a:t>
            </a:r>
            <a:endParaRPr lang="zh-CN" altLang="en-US" sz="2880" b="1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white">
          <a:xfrm>
            <a:off x="6290310" y="2586038"/>
            <a:ext cx="2125980" cy="5355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80" b="1">
                <a:solidFill>
                  <a:srgbClr val="1C1C1C"/>
                </a:solidFill>
                <a:latin typeface="Calibri" panose="020F0502020204030204" charset="0"/>
                <a:ea typeface="宋体" panose="02010600030101010101" pitchFamily="2" charset="-122"/>
              </a:rPr>
              <a:t>紧急不重要</a:t>
            </a:r>
            <a:endParaRPr lang="zh-CN" altLang="en-US" sz="2880" b="1">
              <a:solidFill>
                <a:srgbClr val="1C1C1C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18" name="Rectangle 19"/>
          <p:cNvSpPr>
            <a:spLocks noChangeArrowheads="1"/>
          </p:cNvSpPr>
          <p:nvPr/>
        </p:nvSpPr>
        <p:spPr bwMode="white">
          <a:xfrm>
            <a:off x="6160009" y="3698749"/>
            <a:ext cx="2622042" cy="5355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80" b="1">
                <a:solidFill>
                  <a:srgbClr val="1C1C1C"/>
                </a:solidFill>
                <a:latin typeface="Calibri" panose="020F0502020204030204" charset="0"/>
                <a:ea typeface="宋体" panose="02010600030101010101" pitchFamily="2" charset="-122"/>
              </a:rPr>
              <a:t>不紧急不重要</a:t>
            </a:r>
            <a:endParaRPr lang="zh-CN" altLang="en-US" sz="2880">
              <a:solidFill>
                <a:srgbClr val="1C1C1C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23" name="Rectangle 40"/>
          <p:cNvSpPr>
            <a:spLocks noChangeArrowheads="1"/>
          </p:cNvSpPr>
          <p:nvPr/>
        </p:nvSpPr>
        <p:spPr bwMode="white">
          <a:xfrm>
            <a:off x="4064819" y="933652"/>
            <a:ext cx="6739415" cy="582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8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288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冲突与情境管理</a:t>
            </a:r>
            <a:endParaRPr lang="zh-CN" altLang="en-US" sz="288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6210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2853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6785" y="2846917"/>
            <a:ext cx="1766830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46"/>
          <p:cNvSpPr txBox="1"/>
          <p:nvPr/>
        </p:nvSpPr>
        <p:spPr>
          <a:xfrm>
            <a:off x="4392083" y="3305219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刚柔并济</a:t>
            </a:r>
            <a:r>
              <a:rPr lang="en-US" altLang="zh-CN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新型</a:t>
            </a:r>
            <a:r>
              <a:rPr lang="zh-CN" altLang="en-US" sz="40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柔性领导力</a:t>
            </a: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解构</a:t>
            </a:r>
            <a:endParaRPr lang="zh-CN" altLang="en-US" sz="36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36J4ORKU"/>
          <p:cNvPicPr>
            <a:picLocks noChangeAspect="1"/>
          </p:cNvPicPr>
          <p:nvPr/>
        </p:nvPicPr>
        <p:blipFill>
          <a:blip r:embed="rId1"/>
          <a:srcRect l="10720" t="17201" r="12689" b="21322"/>
          <a:stretch>
            <a:fillRect/>
          </a:stretch>
        </p:blipFill>
        <p:spPr>
          <a:xfrm>
            <a:off x="6007735" y="2512695"/>
            <a:ext cx="5095240" cy="3293745"/>
          </a:xfrm>
          <a:prstGeom prst="rect">
            <a:avLst/>
          </a:prstGeom>
        </p:spPr>
      </p:pic>
      <p:sp>
        <p:nvSpPr>
          <p:cNvPr id="450562" name="Rectangle 2"/>
          <p:cNvSpPr>
            <a:spLocks noGrp="1" noChangeArrowheads="1"/>
          </p:cNvSpPr>
          <p:nvPr/>
        </p:nvSpPr>
        <p:spPr>
          <a:xfrm>
            <a:off x="845185" y="451803"/>
            <a:ext cx="10325100" cy="129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     </a:t>
            </a:r>
            <a:r>
              <a:rPr lang="zh-CN" altLang="en-US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</a:t>
            </a:r>
            <a:r>
              <a:rPr kumimoji="0" lang="zh-CN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文化创新：</a:t>
            </a: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柔性</a:t>
            </a: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&amp;</a:t>
            </a:r>
            <a:r>
              <a: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刚性？</a:t>
            </a:r>
            <a:endParaRPr kumimoji="0" lang="zh-CN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00" y="1966595"/>
            <a:ext cx="464248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柔性领导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是指在研究人们心理和行为的基础上，依靠领导者的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非职位（权力）影响力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，采取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非强制命令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的方式，在人们心目中产生一种潜在的说服力，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使其自觉服从和认同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，从而把组织意志变为人们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自觉行动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的领导行为。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6474460" y="2354580"/>
            <a:ext cx="3993515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领导力三种因果关系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25" y="2425179"/>
            <a:ext cx="5320827" cy="3469179"/>
          </a:xfrm>
          <a:prstGeom prst="rect">
            <a:avLst/>
          </a:prstGeom>
        </p:spPr>
      </p:pic>
      <p:pic>
        <p:nvPicPr>
          <p:cNvPr id="10" name="图片 9" descr="timg34DFGP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2425065"/>
            <a:ext cx="5372100" cy="34690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2355215"/>
            <a:ext cx="5706110" cy="37293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2028918" y="1098424"/>
            <a:ext cx="7406640" cy="518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刚柔转换的</a:t>
            </a:r>
            <a:r>
              <a:rPr lang="en-US" altLang="zh-CN" sz="657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大要点</a:t>
            </a:r>
            <a:endParaRPr lang="zh-CN" altLang="en-US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9371" y="2308289"/>
            <a:ext cx="4825175" cy="32489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22080"/>
          <a:stretch>
            <a:fillRect/>
          </a:stretch>
        </p:blipFill>
        <p:spPr>
          <a:xfrm>
            <a:off x="5511546" y="2308098"/>
            <a:ext cx="4953000" cy="33139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12836"/>
          <a:stretch>
            <a:fillRect/>
          </a:stretch>
        </p:blipFill>
        <p:spPr>
          <a:xfrm>
            <a:off x="5511546" y="2307336"/>
            <a:ext cx="4952238" cy="33147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2028918" y="1098424"/>
            <a:ext cx="7406640" cy="518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刚柔转换的</a:t>
            </a:r>
            <a:r>
              <a:rPr lang="en-US" altLang="zh-CN" sz="657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大要点</a:t>
            </a:r>
            <a:endParaRPr lang="zh-CN" altLang="en-US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rcRect t="4406" b="4995"/>
          <a:stretch>
            <a:fillRect/>
          </a:stretch>
        </p:blipFill>
        <p:spPr>
          <a:xfrm>
            <a:off x="6665056" y="2328467"/>
            <a:ext cx="2770502" cy="3431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46" y="2168644"/>
            <a:ext cx="3728382" cy="3750755"/>
          </a:xfrm>
          <a:prstGeom prst="ellipse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6210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3579" y="2846917"/>
            <a:ext cx="177324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46"/>
          <p:cNvSpPr txBox="1"/>
          <p:nvPr/>
        </p:nvSpPr>
        <p:spPr>
          <a:xfrm>
            <a:off x="5115617" y="3310695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 fontScale="92500"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从“人治”到“法制”的创新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44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——</a:t>
            </a:r>
            <a:r>
              <a:rPr lang="zh-CN" altLang="en-US" sz="44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以标准化去中心化</a:t>
            </a:r>
            <a:endParaRPr lang="zh-CN" altLang="en-US" sz="44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8217" y="659012"/>
            <a:ext cx="7095566" cy="2751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8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中华薪传十六字心法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endParaRPr lang="zh-CN" altLang="en-US" sz="288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《尚书</a:t>
            </a:r>
            <a:r>
              <a:rPr lang="en-US" altLang="zh-CN" sz="1680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﹒</a:t>
            </a:r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大禹谟》： </a:t>
            </a:r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“人心惟危，道心惟微，惟精惟一，允执厥中。”        </a:t>
            </a:r>
            <a:endParaRPr lang="en-US" altLang="zh-CN" sz="216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方孝孺 </a:t>
            </a:r>
            <a:r>
              <a:rPr lang="en-US" altLang="zh-CN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夷齐</a:t>
            </a:r>
            <a:r>
              <a:rPr lang="en-US" altLang="zh-CN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2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  “圣人之道，中而已矣，尧、舜、禹三圣人为万世法，一‘允执厥中’也。” </a:t>
            </a:r>
            <a:endParaRPr lang="zh-CN" altLang="en-US" sz="216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16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38" y="3429000"/>
            <a:ext cx="6096000" cy="296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0199" y="879080"/>
            <a:ext cx="9582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E7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含德之厚 比于赤子 毒虫不螫 猛兽不据 攫鸟不搏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——【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道德经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五十五章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4" y="2324847"/>
            <a:ext cx="7614024" cy="399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8454" y="3741854"/>
            <a:ext cx="9993072" cy="9366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zh-CN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9902" y="768951"/>
            <a:ext cx="7205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</a:t>
            </a:r>
            <a:r>
              <a:rPr lang="zh-CN" altLang="en-US" sz="4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法制文化</a:t>
            </a:r>
            <a:r>
              <a:rPr lang="en-US" altLang="zh-CN" sz="4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</a:t>
            </a:r>
            <a:r>
              <a:rPr lang="zh-CN" altLang="en-US" sz="4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标准意识</a:t>
            </a:r>
            <a:r>
              <a:rPr lang="zh-CN" altLang="en-US" sz="32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的力量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312795" y="1934845"/>
            <a:ext cx="6792595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</a:t>
            </a:r>
            <a:r>
              <a:rPr lang="zh-CN" altLang="en-US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标准意识</a:t>
            </a:r>
            <a:endParaRPr lang="zh-CN" altLang="en-US" sz="4400" b="1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=</a:t>
            </a:r>
            <a:r>
              <a:rPr lang="zh-CN" altLang="en-US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制度</a:t>
            </a:r>
            <a:r>
              <a:rPr lang="en-US" altLang="zh-CN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流程</a:t>
            </a:r>
            <a:br>
              <a:rPr lang="en-US" altLang="zh-CN" sz="4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26837" y="1650492"/>
            <a:ext cx="4706303" cy="380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defRPr/>
            </a:pPr>
            <a:r>
              <a:rPr lang="zh-CN" altLang="en-US" sz="288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en-US" altLang="zh-CN" sz="288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zh-CN" altLang="en-US" sz="288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好的制度：由上往下制定好还是由下往上制定好？</a:t>
            </a:r>
            <a:endParaRPr lang="zh-CN" altLang="en-US" sz="288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defRPr/>
            </a:pPr>
            <a:endParaRPr lang="zh-CN" altLang="en-US" sz="288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>
              <a:defRPr/>
            </a:pPr>
            <a:r>
              <a:rPr lang="zh-CN" altLang="en-US" sz="252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      </a:t>
            </a:r>
            <a:r>
              <a:rPr lang="zh-CN" altLang="en-US" sz="216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任正非接受《华尔街日报》采访中，他谈到华为正在进行的架构调整，表示公司正在改变现有的中央集权管理方式，赋予前线、基层代表处更多的决策权力，从而让机关总部尽可能变小，避免被越来越重的官僚主义而压垮。</a:t>
            </a:r>
            <a:endParaRPr lang="zh-CN" altLang="en-US" sz="216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021" r="7168"/>
          <a:stretch>
            <a:fillRect/>
          </a:stretch>
        </p:blipFill>
        <p:spPr>
          <a:xfrm>
            <a:off x="1481328" y="1650492"/>
            <a:ext cx="4235196" cy="3821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017" y="1905245"/>
            <a:ext cx="10498238" cy="443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      </a:t>
            </a:r>
            <a:r>
              <a:rPr lang="en-US" altLang="zh-CN" sz="2400" b="1" dirty="0" err="1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一是，自由思考的空间，因为创新是要创造新的东西，所以头脑里面不能有太多的条条框框，不能拘泥于旧的东西，得敢想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      </a:t>
            </a:r>
            <a:r>
              <a:rPr lang="en-US" altLang="zh-CN" sz="2400" b="1" dirty="0" err="1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二是，保护知识产权的法律，毕竟有效率的组织主要是保护（知识）产权的组织，因为只有保护（知识）产权大家才会有动力去投资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      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三是，适度竞争的市场结构。中国现在的问题是产业结构不好，现在所有的产业结构基本上分为两类，要么是完全垄断的，像大国企占据的领域，石油、石化、重工、煤炭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垄断就造成了没有创新或者说很少。另一方面是民营企业占据比较多的行业，过度竞争、完全竞争，一些小企业也不会有创新，所以整个市场结构就不利于创新。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2863" y="679191"/>
            <a:ext cx="676829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创新需要具备的六大要素</a:t>
            </a:r>
            <a:br>
              <a:rPr lang="en-US" altLang="zh-CN" sz="105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0749" y="618966"/>
            <a:ext cx="11501967" cy="1262063"/>
          </a:xfrm>
        </p:spPr>
        <p:txBody>
          <a:bodyPr/>
          <a:lstStyle/>
          <a:p>
            <a:pPr eaLnBrk="1" hangingPunct="1"/>
            <a:r>
              <a:rPr lang="zh-CN" altLang="zh-CN" sz="4800" i="1" dirty="0">
                <a:solidFill>
                  <a:srgbClr val="CC0000"/>
                </a:solidFill>
                <a:latin typeface="Tahoma" panose="020B0604030504040204" pitchFamily="34" charset="0"/>
              </a:rPr>
              <a:t>  </a:t>
            </a:r>
            <a:r>
              <a:rPr lang="zh-CN" altLang="zh-CN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制度创新</a:t>
            </a:r>
            <a:r>
              <a:rPr lang="zh-CN" altLang="en-US" sz="2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60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“四大好处”</a:t>
            </a:r>
            <a:endParaRPr lang="zh-CN" altLang="en-US" sz="60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9" y="2554226"/>
            <a:ext cx="5276135" cy="330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065" y="768666"/>
            <a:ext cx="11501967" cy="1262063"/>
          </a:xfrm>
        </p:spPr>
        <p:txBody>
          <a:bodyPr/>
          <a:lstStyle/>
          <a:p>
            <a:pPr eaLnBrk="1" hangingPunct="1"/>
            <a:r>
              <a:rPr lang="zh-CN" altLang="zh-CN" sz="4800" i="1" dirty="0">
                <a:solidFill>
                  <a:srgbClr val="CC0000"/>
                </a:solidFill>
                <a:latin typeface="Tahoma" panose="020B0604030504040204" pitchFamily="34" charset="0"/>
              </a:rPr>
              <a:t>  </a:t>
            </a:r>
            <a:r>
              <a:rPr lang="zh-CN" altLang="zh-CN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8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标准控制</a:t>
            </a:r>
            <a:r>
              <a:rPr lang="zh-CN" altLang="en-US" sz="24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60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“三大问题”</a:t>
            </a:r>
            <a:endParaRPr lang="zh-CN" altLang="en-US" sz="60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4756" name="Picture 8" descr="res01_attpic_brie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69101" y="2565400"/>
            <a:ext cx="4798484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20b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733" y="2492375"/>
            <a:ext cx="4895851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817dbb546680ad26be8f1b20aa0f5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2458721"/>
            <a:ext cx="508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页脚占位符 7"/>
          <p:cNvSpPr txBox="1">
            <a:spLocks noGrp="1" noChangeArrowheads="1"/>
          </p:cNvSpPr>
          <p:nvPr/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zh-CN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75782" name="AutoShape 6" descr="u=1125252385,1546585487&amp;fm=21&amp;gp=0"/>
          <p:cNvSpPr>
            <a:spLocks noChangeAspect="1" noChangeArrowheads="1"/>
          </p:cNvSpPr>
          <p:nvPr/>
        </p:nvSpPr>
        <p:spPr bwMode="auto">
          <a:xfrm>
            <a:off x="1739900" y="1343025"/>
            <a:ext cx="8712200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783" name="AutoShape 7" descr="u=1125252385,1546585487&amp;fm=21&amp;gp=0"/>
          <p:cNvSpPr>
            <a:spLocks noChangeAspect="1" noChangeArrowheads="1"/>
          </p:cNvSpPr>
          <p:nvPr/>
        </p:nvSpPr>
        <p:spPr bwMode="auto">
          <a:xfrm>
            <a:off x="1739900" y="1343025"/>
            <a:ext cx="8712200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784" name="AutoShape 8" descr="u=1125252385,1546585487&amp;fm=21&amp;gp=0"/>
          <p:cNvSpPr>
            <a:spLocks noChangeAspect="1" noChangeArrowheads="1"/>
          </p:cNvSpPr>
          <p:nvPr/>
        </p:nvSpPr>
        <p:spPr bwMode="auto">
          <a:xfrm>
            <a:off x="1739900" y="1343025"/>
            <a:ext cx="8712200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-4299" b="4299"/>
          <a:stretch>
            <a:fillRect/>
          </a:stretch>
        </p:blipFill>
        <p:spPr>
          <a:xfrm>
            <a:off x="6437630" y="2485390"/>
            <a:ext cx="4253865" cy="3190240"/>
          </a:xfrm>
          <a:prstGeom prst="rect">
            <a:avLst/>
          </a:prstGeom>
        </p:spPr>
      </p:pic>
      <p:sp>
        <p:nvSpPr>
          <p:cNvPr id="20485" name="Rectangle 6"/>
          <p:cNvSpPr/>
          <p:nvPr/>
        </p:nvSpPr>
        <p:spPr>
          <a:xfrm>
            <a:off x="1252492" y="1266190"/>
            <a:ext cx="9534525" cy="1219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b="1" i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5400" b="1" i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以“热炉法则”防“破窗效应”</a:t>
            </a:r>
            <a:br>
              <a:rPr lang="zh-CN" altLang="en-US" sz="7200" dirty="0">
                <a:solidFill>
                  <a:srgbClr val="FF6600"/>
                </a:solidFill>
                <a:latin typeface="经典繁淡古" pitchFamily="49" charset="-122"/>
                <a:ea typeface="经典繁淡古" pitchFamily="49" charset="-122"/>
              </a:rPr>
            </a:br>
            <a:endParaRPr lang="zh-CN" altLang="en-US" sz="7200" dirty="0">
              <a:solidFill>
                <a:srgbClr val="FF6600"/>
              </a:solidFill>
              <a:latin typeface="经典繁淡古" pitchFamily="49" charset="-122"/>
              <a:ea typeface="经典繁淡古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9268" y="1035086"/>
            <a:ext cx="9144000" cy="10080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TW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b="1" i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“壞人型”主管</a:t>
            </a:r>
            <a:r>
              <a:rPr lang="zh-CN" altLang="en-US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的任務</a:t>
            </a:r>
            <a:br>
              <a:rPr lang="zh-CN" altLang="en-US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80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結果跟蹤</a:t>
            </a:r>
            <a:r>
              <a:rPr lang="zh-CN" altLang="zh-CN" sz="480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80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監督檢查</a:t>
            </a:r>
            <a:endParaRPr lang="zh-CN" altLang="en-US" sz="4800" b="1" i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7"/>
          <p:cNvSpPr txBox="1">
            <a:spLocks noGrp="1"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>
                  <a:tint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横卷形 6"/>
          <p:cNvSpPr>
            <a:spLocks noChangeArrowheads="1"/>
          </p:cNvSpPr>
          <p:nvPr/>
        </p:nvSpPr>
        <p:spPr bwMode="auto">
          <a:xfrm>
            <a:off x="3685540" y="3009900"/>
            <a:ext cx="7150100" cy="2786380"/>
          </a:xfrm>
          <a:prstGeom prst="horizontalScroll">
            <a:avLst>
              <a:gd name="adj" fmla="val 12500"/>
            </a:avLst>
          </a:prstGeom>
          <a:solidFill>
            <a:srgbClr val="C00000">
              <a:alpha val="50195"/>
            </a:srgbClr>
          </a:solidFill>
          <a:ln w="12700" cap="sq" algn="ctr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>
          <a:xfrm>
            <a:off x="1257300" y="2517140"/>
            <a:ext cx="10725785" cy="299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40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TW" altLang="en-US" sz="4800" b="1" i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Picture 7" descr="C:\Documents and Settings\Administrator\桌面\微信图片_2018042910005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" y="2444750"/>
            <a:ext cx="249110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-351154" y="1021109"/>
            <a:ext cx="10972801" cy="11430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latin typeface="经典繁淡古" pitchFamily="49" charset="-122"/>
                <a:ea typeface="经典繁淡古" pitchFamily="49" charset="-122"/>
              </a:rPr>
              <a:t>             </a:t>
            </a:r>
            <a:r>
              <a:rPr lang="en-US" altLang="zh-CN" sz="3600" b="1" dirty="0">
                <a:solidFill>
                  <a:srgbClr val="C00000"/>
                </a:solidFill>
                <a:latin typeface="经典繁淡古" pitchFamily="49" charset="-122"/>
                <a:ea typeface="经典繁淡古" pitchFamily="49" charset="-122"/>
              </a:rPr>
              <a:t> </a:t>
            </a:r>
            <a:r>
              <a:rPr lang="zh-CN" altLang="en-US" sz="3600" b="1" dirty="0">
                <a:latin typeface="经典繁淡古" pitchFamily="49" charset="-122"/>
                <a:ea typeface="经典繁淡古" pitchFamily="49" charset="-122"/>
              </a:rPr>
              <a:t>以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热炉法则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破窗效应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828" name="Picture 2" descr="http://soso3.gtimg.cn/sosopic/0/15137621566582499631/64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56755" y="709295"/>
            <a:ext cx="4032251" cy="32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57" y="4185285"/>
            <a:ext cx="368109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从“管理失控化”到“去中心化”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0768"/>
            <a:ext cx="8229600" cy="4389120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现代组织管理创新：管理失控化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交通系统就是一个失控的系统。马路上每天成千上万辆车开来开去，整个交通系统并没有一个中央控制机关来控制每辆车的行驶路线，但交通系统作为一个整体是有序的，因为每辆车都对自己负责，它们按照“不要碰撞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开往目的地”这个简单的规则来行驶，于是这个系统有序了。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2" name="Picture 4" descr="2008112131713201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3600" y="3356992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7124472_16464457800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356992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7760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b="1" dirty="0">
                <a:ea typeface="经典繁淡古" pitchFamily="49" charset="-122"/>
              </a:rPr>
              <a:t>                  </a:t>
            </a:r>
            <a:r>
              <a:rPr lang="zh-CN" altLang="en-US" sz="4000" b="1" dirty="0">
                <a:ea typeface="经典繁淡古" pitchFamily="49" charset="-122"/>
              </a:rPr>
              <a:t>不依赖明星：“去中心化”管理</a:t>
            </a:r>
            <a:br>
              <a:rPr lang="zh-CN" altLang="en-US" sz="4000" dirty="0"/>
            </a:br>
            <a:r>
              <a:rPr lang="zh-CN" altLang="en-US" sz="4000" dirty="0"/>
              <a:t>                             </a:t>
            </a:r>
            <a:r>
              <a:rPr lang="zh-CN" altLang="en-US" sz="4000" dirty="0">
                <a:solidFill>
                  <a:srgbClr val="C00000"/>
                </a:solidFill>
              </a:rPr>
              <a:t>  </a:t>
            </a:r>
            <a:r>
              <a:rPr lang="zh-CN" altLang="en-US" sz="4000" b="1" dirty="0">
                <a:solidFill>
                  <a:srgbClr val="C00000"/>
                </a:solidFill>
                <a:ea typeface="微软雅黑" panose="020B0503020204020204" pitchFamily="34" charset="-122"/>
              </a:rPr>
              <a:t>给目标、定规则</a:t>
            </a:r>
            <a:br>
              <a:rPr lang="zh-CN" altLang="en-US" sz="4000" b="1" dirty="0">
                <a:solidFill>
                  <a:srgbClr val="FF3300"/>
                </a:solidFill>
                <a:ea typeface="微软雅黑" panose="020B0503020204020204" pitchFamily="34" charset="-122"/>
              </a:rPr>
            </a:br>
            <a:r>
              <a:rPr lang="zh-CN" altLang="en-US" sz="2800" b="1" dirty="0"/>
              <a:t>通过放权给团队，从自上而下的“命令式管理”，变为自下而上的“去中心化管理”。</a:t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71683" name="Picture 3" descr="a69d18c52740d24ef095b275bfb6a44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3048001"/>
            <a:ext cx="9448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1957892" y="1064672"/>
            <a:ext cx="8111265" cy="1152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</a:ln>
        </p:spPr>
        <p:txBody>
          <a:bodyPr/>
          <a:lstStyle/>
          <a:p>
            <a:pPr marL="273685" indent="-273685" defTabSz="913765" eaLnBrk="0" hangingPunct="0">
              <a:lnSpc>
                <a:spcPct val="120000"/>
              </a:lnSpc>
              <a:spcBef>
                <a:spcPct val="4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去中心化</a:t>
            </a:r>
            <a:r>
              <a:rPr lang="zh-CN" altLang="en-US" sz="2665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“九段秘书工作法”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8853" name="Picture 5" descr="http://img3.redocn.com/20131010/Redocn_201309291616193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7890" y="2071679"/>
            <a:ext cx="8111265" cy="4219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53885" y="1630361"/>
            <a:ext cx="5689600" cy="3600451"/>
          </a:xfrm>
          <a:noFill/>
          <a:ln w="28575">
            <a:solidFill>
              <a:srgbClr val="FF9933"/>
            </a:solidFill>
          </a:ln>
        </p:spPr>
        <p:txBody>
          <a:bodyPr vert="horz" wrap="none" lIns="90000" tIns="46800" rIns="90000" bIns="46800" rtlCol="0" anchor="ctr">
            <a:normAutofit/>
          </a:bodyPr>
          <a:lstStyle/>
          <a:p>
            <a:pPr eaLnBrk="1" hangingPunct="1"/>
            <a:r>
              <a:rPr lang="zh-CN" altLang="en-US" b="1" dirty="0"/>
              <a:t>  领导要求秘书</a:t>
            </a:r>
            <a:r>
              <a:rPr lang="en-US" altLang="zh-CN" b="1" dirty="0"/>
              <a:t>:</a:t>
            </a:r>
            <a:endParaRPr lang="en-US" altLang="zh-CN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b="1" dirty="0"/>
              <a:t>        安排次日上午九点开一个会议。</a:t>
            </a:r>
            <a:endParaRPr lang="en-US" altLang="zh-CN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CN" sz="2400" dirty="0"/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</a:rPr>
              <a:t> 同样一个命令，却会有不同的执行，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不同的执行，会有不同的结果，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而不同的结果，创造的价值也将不同</a:t>
            </a:r>
            <a:r>
              <a:rPr lang="zh-CN" altLang="en-US" sz="2000" dirty="0">
                <a:latin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2400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63975" y="665163"/>
            <a:ext cx="4032251" cy="604781"/>
          </a:xfrm>
          <a:noFill/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案例：开会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4310216" y="5134675"/>
            <a:ext cx="5976939" cy="1008063"/>
          </a:xfrm>
          <a:prstGeom prst="cloudCallout">
            <a:avLst>
              <a:gd name="adj1" fmla="val -4713"/>
              <a:gd name="adj2" fmla="val -129213"/>
            </a:avLst>
          </a:prstGeom>
          <a:solidFill>
            <a:srgbClr val="FFCC00"/>
          </a:solidFill>
          <a:ln w="9525">
            <a:solidFill>
              <a:srgbClr val="FF9933"/>
            </a:solidFill>
            <a:round/>
          </a:ln>
        </p:spPr>
        <p:txBody>
          <a:bodyPr/>
          <a:lstStyle/>
          <a:p>
            <a:pPr algn="ctr" defTabSz="913765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优秀的秘书应该怎么做？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" y="2080839"/>
            <a:ext cx="3653853" cy="29230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1482852" y="1104900"/>
            <a:ext cx="9898380" cy="4526280"/>
          </a:xfrm>
        </p:spPr>
        <p:txBody>
          <a:bodyPr vert="horz" wrap="square" lIns="92075" tIns="46037" rIns="92075" bIns="46037" rtlCol="0" anchor="t">
            <a:normAutofit fontScale="25000" lnSpcReduction="20000"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17280" b="1" dirty="0">
                <a:ea typeface="华文新魏" panose="02010800040101010101" pitchFamily="2" charset="-122"/>
              </a:rPr>
              <a:t>                 </a:t>
            </a:r>
            <a:r>
              <a:rPr lang="zh-CN" altLang="en-US" sz="1728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管理的最高境界</a:t>
            </a:r>
            <a:endParaRPr lang="zh-CN" altLang="en-US" sz="1728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zh-CN" altLang="en-US" sz="1344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．让傻瓜都能做对</a:t>
            </a:r>
            <a:r>
              <a:rPr lang="en-US" altLang="zh-CN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简单复制</a:t>
            </a:r>
            <a:endParaRPr lang="zh-CN" altLang="en-US" sz="1344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．缺少任何一个人，组织都能正常运转</a:t>
            </a:r>
            <a:endParaRPr lang="zh-CN" altLang="en-US" sz="1344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zh-CN" altLang="en-US" sz="1344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zh-CN" altLang="en-US" sz="1344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可口可乐</a:t>
            </a:r>
            <a:r>
              <a:rPr lang="en-US" altLang="zh-CN" sz="1344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TCCQS</a:t>
            </a:r>
            <a:r>
              <a:rPr lang="zh-CN" altLang="en-US" sz="1344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核心理念：</a:t>
            </a:r>
            <a:endParaRPr lang="zh-CN" altLang="en-US" sz="1344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zh-CN" altLang="en-US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写我所做（过去半年）；做我所写（未来半年）。</a:t>
            </a:r>
            <a:endParaRPr lang="zh-CN" altLang="en-US" sz="1344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zh-CN" altLang="en-US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134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15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</a:t>
            </a:r>
            <a:r>
              <a:rPr lang="en-US" altLang="zh-CN" sz="115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15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的标准：写到任何一个未经岗位训练的人，</a:t>
            </a:r>
            <a:endParaRPr lang="zh-CN" altLang="en-US" sz="1152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zh-CN" altLang="en-US" sz="115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如果按你所写的去做都可以做出一模一样的事情。</a:t>
            </a:r>
            <a:endParaRPr lang="zh-CN" altLang="en-US" sz="1152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zh-CN" altLang="en-US" sz="1152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2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1200" b="1" dirty="0"/>
              <a:t>                                  </a:t>
            </a:r>
            <a:endParaRPr lang="zh-CN" altLang="en-US" sz="1200" b="1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200" b="1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00" b="1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zh-CN" sz="300" b="1" dirty="0"/>
          </a:p>
        </p:txBody>
      </p:sp>
    </p:spTree>
  </p:cSld>
  <p:clrMapOvr>
    <a:masterClrMapping/>
  </p:clrMapOvr>
  <p:transition spd="slow">
    <p:wedge/>
    <p:sndAc>
      <p:stSnd>
        <p:snd r:embed="rId1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5786" y="679281"/>
            <a:ext cx="10191750" cy="576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18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         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四是，全球化的知识流动。因为要创新，得有新的产品、新的思想，这些都源于大家相互交流、相互碰撞、相互激发。因为互联网的应用，是我们很快了解到各领域最前沿迸发出的火花，知识的流动性对于创新的意义不言而喻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      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五是，对基础研究的重视。越是高深的技术、越是影响长远的技术越需要基础研究的支持，但是基础研究短期内又不能出成果，可能会经常失败，</a:t>
            </a:r>
            <a:r>
              <a:rPr lang="zh-CN" altLang="en-US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而现代社会的浮躁让研究机构放不下一张安静的书桌。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        </a:t>
            </a:r>
            <a:r>
              <a:rPr lang="en-US" altLang="zh-CN" sz="2400" b="1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六是，敢于质疑的科学传统。这部分跟文化有关，我们从小到大受教育的习惯就是老师出题、教材出题有唯一的标准答案，敢说跟标准答案不一样的，老师就会批评你，从小就没有一个挑战、怀疑的科学精神，长期以来都没有。不敢质疑就无法创新，这将永远成为夹在国民意识中的一道枷锁。</a:t>
            </a:r>
            <a:endParaRPr lang="zh-CN" altLang="zh-CN" sz="2400" b="1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让他人和你一样优秀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>
            <a:fillRect/>
          </a:stretch>
        </p:blipFill>
        <p:spPr>
          <a:xfrm>
            <a:off x="609600" y="1403815"/>
            <a:ext cx="10972800" cy="414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8"/>
          <a:stretch>
            <a:fillRect/>
          </a:stretch>
        </p:blipFill>
        <p:spPr>
          <a:xfrm>
            <a:off x="1115601" y="1011184"/>
            <a:ext cx="5297627" cy="494036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1" y="1536724"/>
            <a:ext cx="8431633" cy="4853635"/>
          </a:xfrm>
        </p:spPr>
        <p:txBody>
          <a:bodyPr>
            <a:normAutofit fontScale="97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5295" dirty="0"/>
              <a:t>       </a:t>
            </a:r>
            <a:endParaRPr lang="en-US" altLang="zh-CN" sz="3200" dirty="0"/>
          </a:p>
          <a:p>
            <a:pPr>
              <a:buFontTx/>
              <a:buNone/>
            </a:pPr>
            <a:r>
              <a:rPr lang="zh-CN" altLang="en-US" sz="3865" b="1" i="1" dirty="0"/>
              <a:t>行动</a:t>
            </a:r>
            <a:endParaRPr lang="en-US" altLang="zh-CN" sz="3865" b="1" i="1" dirty="0"/>
          </a:p>
          <a:p>
            <a:pPr>
              <a:buFontTx/>
              <a:buNone/>
            </a:pPr>
            <a:r>
              <a:rPr lang="en-US" altLang="zh-CN" sz="3865" b="1" i="1" dirty="0"/>
              <a:t>    </a:t>
            </a:r>
            <a:r>
              <a:rPr lang="zh-CN" altLang="en-US" sz="3865" b="1" i="1" dirty="0"/>
              <a:t>永远</a:t>
            </a:r>
            <a:endParaRPr lang="en-US" altLang="zh-CN" sz="3865" b="1" i="1" dirty="0"/>
          </a:p>
          <a:p>
            <a:pPr>
              <a:buFontTx/>
              <a:buNone/>
            </a:pPr>
            <a:r>
              <a:rPr lang="en-US" altLang="zh-CN" sz="3865" b="1" i="1" dirty="0"/>
              <a:t>          </a:t>
            </a:r>
            <a:r>
              <a:rPr lang="zh-CN" altLang="en-US" sz="3865" b="1" i="1" dirty="0"/>
              <a:t>比语言</a:t>
            </a:r>
            <a:endParaRPr lang="en-US" altLang="zh-CN" sz="3865" b="1" i="1" dirty="0"/>
          </a:p>
          <a:p>
            <a:pPr>
              <a:buFontTx/>
              <a:buNone/>
            </a:pPr>
            <a:r>
              <a:rPr lang="en-US" altLang="zh-CN" sz="3865" b="1" i="1" dirty="0"/>
              <a:t>                   </a:t>
            </a:r>
            <a:r>
              <a:rPr lang="zh-CN" altLang="en-US" sz="3865" b="1" i="1" dirty="0"/>
              <a:t>更加重要 </a:t>
            </a:r>
            <a:r>
              <a:rPr lang="en-US" altLang="zh-CN" sz="3865" b="1" i="1" dirty="0"/>
              <a:t>!!!</a:t>
            </a:r>
            <a:endParaRPr lang="zh-CN" altLang="en-US" sz="3865" b="1" i="1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3865" b="1" i="1" dirty="0"/>
              <a:t>           </a:t>
            </a:r>
            <a:endParaRPr lang="zh-CN" altLang="en-US" sz="3865" b="1" i="1" dirty="0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017" y="1518298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4186" y="2846917"/>
            <a:ext cx="155202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07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46"/>
          <p:cNvSpPr txBox="1"/>
          <p:nvPr/>
        </p:nvSpPr>
        <p:spPr>
          <a:xfrm>
            <a:off x="5263455" y="3365450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40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“怎么干”</a:t>
            </a:r>
            <a:r>
              <a:rPr lang="en-US" altLang="zh-CN" sz="40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VS</a:t>
            </a:r>
            <a:r>
              <a:rPr lang="zh-CN" altLang="en-US" sz="40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“谁来干”</a:t>
            </a:r>
            <a:endParaRPr lang="en-US" altLang="zh-CN" sz="40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en-US" altLang="zh-CN" sz="32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32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领导者的身份定位创新</a:t>
            </a:r>
            <a:endParaRPr lang="zh-CN" altLang="en-US" sz="32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514600" y="457200"/>
            <a:ext cx="6958965" cy="1008380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35200" y="609600"/>
            <a:ext cx="740600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</a:rPr>
              <a:t> </a:t>
            </a: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</a:rPr>
              <a:t> 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</a:rPr>
              <a:t>领导者应该忙还是不忙？</a:t>
            </a:r>
            <a:endParaRPr lang="zh-CN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465" y="1859280"/>
            <a:ext cx="8434705" cy="42100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612" y="419879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 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管理思维创新：跟我上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给我上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timgAPG3JRU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1195" y="1584960"/>
            <a:ext cx="8052435" cy="4660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95" y="1584960"/>
            <a:ext cx="8052435" cy="4660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8248" y="1539175"/>
            <a:ext cx="8431633" cy="4853635"/>
          </a:xfrm>
        </p:spPr>
        <p:txBody>
          <a:bodyPr>
            <a:normAutofit fontScale="97500"/>
          </a:bodyPr>
          <a:lstStyle/>
          <a:p>
            <a:pPr eaLnBrk="1" hangingPunct="1">
              <a:buFontTx/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少考虑怎么干 多考虑谁来干</a:t>
            </a: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授权的四个注意事项</a:t>
            </a:r>
            <a:endParaRPr lang="en-US" altLang="zh-CN" sz="3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授权的前提：标准化与例外权</a:t>
            </a: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可授的权力：人、事、财三权</a:t>
            </a: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不可授的权：保留一票否决权</a:t>
            </a: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授权的对象：四类人分别对待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3200" dirty="0"/>
              <a:t>                         </a:t>
            </a:r>
            <a:r>
              <a:rPr lang="zh-CN" altLang="en-US" sz="3200" b="1" i="1" dirty="0"/>
              <a:t> </a:t>
            </a:r>
            <a:endParaRPr lang="zh-CN" altLang="en-US" sz="5295" b="1" i="1" dirty="0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7" y="1735118"/>
            <a:ext cx="4141608" cy="3113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40F303-CA60-480E-9D9A-B38EE79B4A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0" name="Text Box 2"/>
          <p:cNvSpPr>
            <a:spLocks noChangeArrowheads="1"/>
          </p:cNvSpPr>
          <p:nvPr/>
        </p:nvSpPr>
        <p:spPr bwMode="auto">
          <a:xfrm>
            <a:off x="2032001" y="789242"/>
            <a:ext cx="7721600" cy="5835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8001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               职场常见的四类人士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45609" y="2133600"/>
          <a:ext cx="7721600" cy="3282951"/>
        </p:xfrm>
        <a:graphic>
          <a:graphicData uri="http://schemas.openxmlformats.org/drawingml/2006/table">
            <a:tbl>
              <a:tblPr/>
              <a:tblGrid>
                <a:gridCol w="3860800"/>
                <a:gridCol w="3860800"/>
              </a:tblGrid>
              <a:tr h="162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-탈윤체M"/>
                        <a:ea typeface="-탈윤체M"/>
                        <a:cs typeface="-탈윤체M"/>
                        <a:sym typeface="-탈윤체M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-탈윤체M"/>
                        <a:ea typeface="-탈윤체M"/>
                        <a:cs typeface="-탈윤체M"/>
                        <a:sym typeface="-탈윤체M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-탈윤체M"/>
                        <a:ea typeface="-탈윤체M"/>
                        <a:cs typeface="-탈윤체M"/>
                        <a:sym typeface="-탈윤체M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-탈윤체M"/>
                        <a:ea typeface="-탈윤체M"/>
                        <a:cs typeface="-탈윤체M"/>
                        <a:sym typeface="-탈윤체M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3742" name="Line 22"/>
          <p:cNvSpPr>
            <a:spLocks noChangeShapeType="1"/>
          </p:cNvSpPr>
          <p:nvPr/>
        </p:nvSpPr>
        <p:spPr bwMode="auto">
          <a:xfrm>
            <a:off x="1828800" y="5867400"/>
            <a:ext cx="833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3" name="Line 23"/>
          <p:cNvSpPr>
            <a:spLocks noChangeShapeType="1"/>
          </p:cNvSpPr>
          <p:nvPr/>
        </p:nvSpPr>
        <p:spPr bwMode="auto">
          <a:xfrm flipV="1">
            <a:off x="1524000" y="2133600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4" name="Rectangle 24"/>
          <p:cNvSpPr>
            <a:spLocks noChangeArrowheads="1"/>
          </p:cNvSpPr>
          <p:nvPr/>
        </p:nvSpPr>
        <p:spPr bwMode="auto">
          <a:xfrm>
            <a:off x="609600" y="2286000"/>
            <a:ext cx="81491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Tahoma" panose="020B0604030504040204" pitchFamily="34" charset="0"/>
              </a:rPr>
              <a:t>态度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5" name="Rectangle 25"/>
          <p:cNvSpPr>
            <a:spLocks noChangeArrowheads="1"/>
          </p:cNvSpPr>
          <p:nvPr/>
        </p:nvSpPr>
        <p:spPr bwMode="auto">
          <a:xfrm>
            <a:off x="10160001" y="5562601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Tahoma" panose="020B0604030504040204" pitchFamily="34" charset="0"/>
              </a:rPr>
              <a:t>能力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6" name="矩形 4"/>
          <p:cNvSpPr>
            <a:spLocks noChangeArrowheads="1"/>
          </p:cNvSpPr>
          <p:nvPr/>
        </p:nvSpPr>
        <p:spPr bwMode="auto">
          <a:xfrm>
            <a:off x="3082291" y="2168525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  <a:sym typeface="华文隶书" panose="02010800040101010101" pitchFamily="2" charset="-122"/>
              </a:rPr>
              <a:t>  人材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7" name="矩形 4"/>
          <p:cNvSpPr>
            <a:spLocks noChangeArrowheads="1"/>
          </p:cNvSpPr>
          <p:nvPr/>
        </p:nvSpPr>
        <p:spPr bwMode="auto">
          <a:xfrm>
            <a:off x="6985908" y="2168525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  <a:sym typeface="华文隶书" panose="02010800040101010101" pitchFamily="2" charset="-122"/>
              </a:rPr>
              <a:t>  人财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8" name="矩形 4"/>
          <p:cNvSpPr>
            <a:spLocks noChangeArrowheads="1"/>
          </p:cNvSpPr>
          <p:nvPr/>
        </p:nvSpPr>
        <p:spPr bwMode="auto">
          <a:xfrm>
            <a:off x="7056882" y="3775075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  <a:sym typeface="华文隶书" panose="02010800040101010101" pitchFamily="2" charset="-122"/>
              </a:rPr>
              <a:t>  人才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49" name="矩形 4"/>
          <p:cNvSpPr>
            <a:spLocks noChangeArrowheads="1"/>
          </p:cNvSpPr>
          <p:nvPr/>
        </p:nvSpPr>
        <p:spPr bwMode="auto">
          <a:xfrm>
            <a:off x="3082291" y="3811588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  <a:sym typeface="华文隶书" panose="02010800040101010101" pitchFamily="2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  <a:sym typeface="华文隶书" panose="02010800040101010101" pitchFamily="2" charset="-122"/>
              </a:rPr>
              <a:t>人裁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000"/>
                                        <p:tgtEl>
                                          <p:spTgt spid="7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2000"/>
                                        <p:tgtEl>
                                          <p:spTgt spid="7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2000"/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2000"/>
                                        <p:tgtEl>
                                          <p:spTgt spid="7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 animBg="1" autoUpdateAnimBg="0"/>
      <p:bldP spid="73742" grpId="0" bldLvl="0" animBg="1"/>
      <p:bldP spid="73743" grpId="0" bldLvl="0" animBg="1"/>
      <p:bldP spid="73744" grpId="0" bldLvl="0" autoUpdateAnimBg="0"/>
      <p:bldP spid="73745" grpId="0" bldLvl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304290" y="694690"/>
            <a:ext cx="5387975" cy="1143000"/>
          </a:xfrm>
        </p:spPr>
        <p:txBody>
          <a:bodyPr wrap="square" lIns="91440" tIns="45720" rIns="91440" bIns="45720" anchor="ctr">
            <a:norm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   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给我上?</a:t>
            </a:r>
            <a:r>
              <a:rPr lang="en-US" altLang="zh-CN" sz="4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VS </a:t>
            </a:r>
            <a:endParaRPr lang="zh-CN" altLang="en-US" sz="4000" b="1" dirty="0">
              <a:solidFill>
                <a:srgbClr val="C0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206585" y="2347151"/>
            <a:ext cx="5232400" cy="4267200"/>
          </a:xfrm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buNone/>
            </a:pPr>
            <a:endParaRPr lang="zh-CN" altLang="en-US" sz="2800" dirty="0">
              <a:ea typeface="宋体" panose="02010600030101010101" pitchFamily="2" charset="-122"/>
            </a:endParaRPr>
          </a:p>
          <a:p>
            <a:pPr lvl="0" indent="-342900" eaLnBrk="1" hangingPunct="1">
              <a:buNone/>
            </a:pPr>
            <a:endParaRPr lang="zh-CN" altLang="en-US" sz="2800" dirty="0">
              <a:ea typeface="宋体" panose="02010600030101010101" pitchFamily="2" charset="-122"/>
            </a:endParaRPr>
          </a:p>
          <a:p>
            <a:pPr lvl="0" indent="-342900" eaLnBrk="1" hangingPunct="1"/>
            <a:endParaRPr lang="zh-CN" altLang="zh-CN" sz="2800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2295" y="926465"/>
            <a:ext cx="1905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跟我上！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648200" y="6356351"/>
            <a:ext cx="2895600" cy="365125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E829A8-4ADD-4AFE-8D94-9AA48415794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gray">
          <a:xfrm>
            <a:off x="6167438" y="2327275"/>
            <a:ext cx="2659062" cy="1009650"/>
          </a:xfrm>
          <a:prstGeom prst="rect">
            <a:avLst/>
          </a:prstGeom>
          <a:solidFill>
            <a:srgbClr val="FF0000"/>
          </a:soli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gray">
          <a:xfrm>
            <a:off x="3433763" y="2341135"/>
            <a:ext cx="2659062" cy="100965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gray">
          <a:xfrm>
            <a:off x="6167438" y="3608389"/>
            <a:ext cx="2659062" cy="947737"/>
          </a:xfrm>
          <a:prstGeom prst="rect">
            <a:avLst/>
          </a:prstGeom>
          <a:solidFill>
            <a:srgbClr val="0070C0"/>
          </a:solidFill>
          <a:ln w="9525">
            <a:miter lim="800000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gray">
          <a:xfrm>
            <a:off x="3427413" y="3608389"/>
            <a:ext cx="2659062" cy="947737"/>
          </a:xfrm>
          <a:prstGeom prst="rect">
            <a:avLst/>
          </a:prstGeom>
          <a:solidFill>
            <a:schemeClr val="bg1"/>
          </a:solidFill>
          <a:ln w="9525">
            <a:miter lim="800000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gray">
          <a:xfrm>
            <a:off x="3648076" y="2492375"/>
            <a:ext cx="2232025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欠能力态度好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gray">
          <a:xfrm>
            <a:off x="3359150" y="3729039"/>
            <a:ext cx="280828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没能力没态度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white">
          <a:xfrm>
            <a:off x="6311900" y="2492375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有能力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有态度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8" name="Rectangle 19"/>
          <p:cNvSpPr>
            <a:spLocks noChangeArrowheads="1"/>
          </p:cNvSpPr>
          <p:nvPr/>
        </p:nvSpPr>
        <p:spPr bwMode="white">
          <a:xfrm>
            <a:off x="6167438" y="3729039"/>
            <a:ext cx="2665412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1C1C1C"/>
                </a:solidFill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</a:rPr>
              <a:t>有能力欠态度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2235200" y="914400"/>
            <a:ext cx="6678295" cy="92333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华文琥珀" panose="02010800040101010101" pitchFamily="2" charset="-122"/>
                <a:cs typeface="+mn-cs"/>
              </a:rPr>
              <a:t> 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华文琥珀" panose="02010800040101010101" pitchFamily="2" charset="-122"/>
                <a:cs typeface="+mn-cs"/>
              </a:rPr>
              <a:t>管理授权的两大原则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华文琥珀" panose="02010800040101010101" pitchFamily="2" charset="-122"/>
              <a:cs typeface="+mn-cs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484111" y="2413954"/>
            <a:ext cx="1429385" cy="37861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80/20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原则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优先顺序原则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pic>
        <p:nvPicPr>
          <p:cNvPr id="147460" name="Picture 3" descr="BD05297_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5835" y="3000375"/>
            <a:ext cx="4558665" cy="24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imgsa.baidu.com/timg?image&amp;quality=80&amp;size=b9999_10000&amp;sec=1562228671582&amp;di=a96558377016b54714d51648d3c8af27&amp;imgtype=0&amp;src=http%3A%2F%2Fimg.grtn.cn%2Fmaterial%2Fnews%2Fimg%2F2017%2F10%2F20171021113936Wv85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8165"/>
          <a:stretch>
            <a:fillRect/>
          </a:stretch>
        </p:blipFill>
        <p:spPr bwMode="auto">
          <a:xfrm>
            <a:off x="0" y="997525"/>
            <a:ext cx="12192000" cy="49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>
            <a:spLocks noChangeArrowheads="1"/>
          </p:cNvSpPr>
          <p:nvPr/>
        </p:nvSpPr>
        <p:spPr bwMode="auto">
          <a:xfrm>
            <a:off x="1406525" y="3023870"/>
            <a:ext cx="9550400" cy="255454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bevel/>
          </a:ln>
        </p:spPr>
        <p:txBody>
          <a:bodyPr>
            <a:spAutoFit/>
          </a:bodyPr>
          <a:lstStyle/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的工作占整个工作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80%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的价值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集中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80%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精力去做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的工作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投入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20%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精力做另外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80%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的工作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4260850" y="988061"/>
            <a:ext cx="3669594" cy="1015663"/>
          </a:xfrm>
          <a:prstGeom prst="rect">
            <a:avLst/>
          </a:prstGeom>
          <a:solidFill>
            <a:schemeClr val="accent2"/>
          </a:solidFill>
          <a:ln w="9525">
            <a:noFill/>
            <a:beve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隶书" panose="02010509060101010101" pitchFamily="49" charset="-122"/>
              </a:rPr>
              <a:t>80/20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隶书" panose="02010509060101010101" pitchFamily="49" charset="-122"/>
              </a:rPr>
              <a:t>原则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/>
          <p:nvPr/>
        </p:nvSpPr>
        <p:spPr>
          <a:xfrm>
            <a:off x="2821305" y="723900"/>
            <a:ext cx="5408295" cy="100584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优先顺序原则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7891" name="Rectangle 3"/>
          <p:cNvSpPr/>
          <p:nvPr/>
        </p:nvSpPr>
        <p:spPr>
          <a:xfrm>
            <a:off x="2400300" y="2058035"/>
            <a:ext cx="6248400" cy="6426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                 第一类是工作的紧急程度是不同的。对于紧急的工作要先做，对于不太紧急 的工作后做。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8372" name="Group 4"/>
          <p:cNvGraphicFramePr>
            <a:graphicFrameLocks noGrp="1"/>
          </p:cNvGraphicFramePr>
          <p:nvPr/>
        </p:nvGraphicFramePr>
        <p:xfrm>
          <a:off x="2515235" y="2997200"/>
          <a:ext cx="6019800" cy="3048000"/>
        </p:xfrm>
        <a:graphic>
          <a:graphicData uri="http://schemas.openxmlformats.org/drawingml/2006/table">
            <a:tbl>
              <a:tblPr/>
              <a:tblGrid>
                <a:gridCol w="2827655"/>
                <a:gridCol w="319214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紧急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不紧急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紧急处理客户投诉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意外事故的紧急排除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客户拜访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确定明天的广告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接待质检人员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工作总结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修改工作流程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处理同事的一些误解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辅导下属工作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安排下一步工作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与同级部门间的协调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销售政策的修改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3" name="Text Box 15"/>
          <p:cNvSpPr txBox="1"/>
          <p:nvPr/>
        </p:nvSpPr>
        <p:spPr>
          <a:xfrm>
            <a:off x="9403080" y="2362200"/>
            <a:ext cx="731520" cy="3048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例：某销售经理某天工作紧急程度划分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/>
          <p:nvPr/>
        </p:nvSpPr>
        <p:spPr>
          <a:xfrm>
            <a:off x="747078" y="1239838"/>
            <a:ext cx="7315200" cy="916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                 第二类是工作可以按照重要程度来划分，对于重要的工作要花费较多的时间和精力去做，对于不太重要或不重要的工作不必去做或只花费很少时间去做。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Text Box 3"/>
          <p:cNvSpPr txBox="1"/>
          <p:nvPr/>
        </p:nvSpPr>
        <p:spPr>
          <a:xfrm>
            <a:off x="1356995" y="2470785"/>
            <a:ext cx="6705600" cy="365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例：销售部经理的某一天工作的重要程度划分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9396" name="Group 4"/>
          <p:cNvGraphicFramePr>
            <a:graphicFrameLocks noGrp="1"/>
          </p:cNvGraphicFramePr>
          <p:nvPr/>
        </p:nvGraphicFramePr>
        <p:xfrm>
          <a:off x="1356995" y="3162300"/>
          <a:ext cx="6781800" cy="2267585"/>
        </p:xfrm>
        <a:graphic>
          <a:graphicData uri="http://schemas.openxmlformats.org/drawingml/2006/table">
            <a:tbl>
              <a:tblPr/>
              <a:tblGrid>
                <a:gridCol w="3100705"/>
                <a:gridCol w="3681095"/>
              </a:tblGrid>
              <a:tr h="4083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重要工作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不重要工作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280"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销售费用预算计划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部门招聘计划制定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重要客户拜访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工作报告总结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下达指示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一些文件和资料的查询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文件归档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应付无关人员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领用物品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差旅费报销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9935" y="1638935"/>
            <a:ext cx="3070225" cy="358076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/>
          <p:nvPr/>
        </p:nvSpPr>
        <p:spPr>
          <a:xfrm>
            <a:off x="3352800" y="3886200"/>
            <a:ext cx="2971800" cy="1828800"/>
          </a:xfrm>
          <a:prstGeom prst="rect">
            <a:avLst/>
          </a:prstGeom>
          <a:solidFill>
            <a:srgbClr val="0080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324600" y="2057400"/>
            <a:ext cx="2971800" cy="1828800"/>
            <a:chOff x="528" y="1296"/>
            <a:chExt cx="1872" cy="1152"/>
          </a:xfrm>
        </p:grpSpPr>
        <p:sp>
          <p:nvSpPr>
            <p:cNvPr id="39962" name="Rectangle 4"/>
            <p:cNvSpPr/>
            <p:nvPr/>
          </p:nvSpPr>
          <p:spPr>
            <a:xfrm>
              <a:off x="528" y="1296"/>
              <a:ext cx="1872" cy="1152"/>
            </a:xfrm>
            <a:prstGeom prst="rect">
              <a:avLst/>
            </a:prstGeom>
            <a:solidFill>
              <a:srgbClr val="993366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63" name="Text Box 5"/>
            <p:cNvSpPr txBox="1"/>
            <p:nvPr/>
          </p:nvSpPr>
          <p:spPr>
            <a:xfrm>
              <a:off x="1010" y="1336"/>
              <a:ext cx="195" cy="2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352800" y="2057400"/>
            <a:ext cx="2971800" cy="1828800"/>
            <a:chOff x="2400" y="1296"/>
            <a:chExt cx="1872" cy="1152"/>
          </a:xfrm>
        </p:grpSpPr>
        <p:sp>
          <p:nvSpPr>
            <p:cNvPr id="39960" name="Rectangle 7"/>
            <p:cNvSpPr/>
            <p:nvPr/>
          </p:nvSpPr>
          <p:spPr>
            <a:xfrm>
              <a:off x="2400" y="1296"/>
              <a:ext cx="1872" cy="1152"/>
            </a:xfrm>
            <a:prstGeom prst="rect">
              <a:avLst/>
            </a:pr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61" name="Text Box 8"/>
            <p:cNvSpPr txBox="1"/>
            <p:nvPr/>
          </p:nvSpPr>
          <p:spPr>
            <a:xfrm>
              <a:off x="2842" y="1350"/>
              <a:ext cx="195" cy="2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941" name="WordArt 9"/>
          <p:cNvSpPr>
            <a:spLocks noTextEdit="1"/>
          </p:cNvSpPr>
          <p:nvPr/>
        </p:nvSpPr>
        <p:spPr>
          <a:xfrm>
            <a:off x="6953250" y="2714625"/>
            <a:ext cx="196215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9525" cap="sq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uLnTx/>
                <a:uFillTx/>
                <a:latin typeface="Arial Black" panose="020B0A04020102020204" charset="0"/>
                <a:ea typeface="Arial Black" panose="020B0A04020102020204" charset="0"/>
                <a:cs typeface="+mn-cs"/>
              </a:rPr>
              <a:t>B</a:t>
            </a:r>
            <a:endParaRPr kumimoji="0" lang="zh-CN" altLang="en-US" sz="3600" b="0" i="0" u="none" strike="noStrike" kern="1200" cap="none" spc="0" normalizeH="0" baseline="0" noProof="0" dirty="0">
              <a:ln w="9525" cap="sq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uLnTx/>
              <a:uFillTx/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5543550" cy="1114425"/>
          </a:xfrm>
        </p:spPr>
        <p:txBody>
          <a:bodyPr vert="horz" wrap="square" lIns="92075" tIns="46038" rIns="92075" bIns="46038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“四象限法”</a:t>
            </a:r>
            <a:b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工 作 清 单 分 析</a:t>
            </a:r>
            <a:endParaRPr kumimoji="0" lang="zh-CN" altLang="en-US" sz="27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7947" name="Line 11"/>
          <p:cNvSpPr/>
          <p:nvPr/>
        </p:nvSpPr>
        <p:spPr>
          <a:xfrm>
            <a:off x="2667000" y="3048000"/>
            <a:ext cx="0" cy="18288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7948" name="Line 12"/>
          <p:cNvSpPr/>
          <p:nvPr/>
        </p:nvSpPr>
        <p:spPr>
          <a:xfrm>
            <a:off x="4876800" y="1828800"/>
            <a:ext cx="31242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7949" name="Text Box 13"/>
          <p:cNvSpPr txBox="1"/>
          <p:nvPr/>
        </p:nvSpPr>
        <p:spPr>
          <a:xfrm>
            <a:off x="4130675" y="4048125"/>
            <a:ext cx="309880" cy="33528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6324600" y="3886200"/>
            <a:ext cx="2971800" cy="1828800"/>
            <a:chOff x="2400" y="2448"/>
            <a:chExt cx="1872" cy="1152"/>
          </a:xfrm>
        </p:grpSpPr>
        <p:sp>
          <p:nvSpPr>
            <p:cNvPr id="39958" name="Rectangle 15"/>
            <p:cNvSpPr/>
            <p:nvPr/>
          </p:nvSpPr>
          <p:spPr>
            <a:xfrm>
              <a:off x="2400" y="2448"/>
              <a:ext cx="1872" cy="1152"/>
            </a:xfrm>
            <a:prstGeom prst="rect">
              <a:avLst/>
            </a:prstGeom>
            <a:solidFill>
              <a:srgbClr val="C0C0C0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59" name="Text Box 16"/>
            <p:cNvSpPr txBox="1"/>
            <p:nvPr/>
          </p:nvSpPr>
          <p:spPr>
            <a:xfrm>
              <a:off x="2890" y="2550"/>
              <a:ext cx="195" cy="2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2509838" y="2182813"/>
            <a:ext cx="457200" cy="60579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重 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954" name="Text Box 18"/>
          <p:cNvSpPr txBox="1">
            <a:spLocks noChangeArrowheads="1"/>
          </p:cNvSpPr>
          <p:nvPr/>
        </p:nvSpPr>
        <p:spPr bwMode="auto">
          <a:xfrm>
            <a:off x="2433638" y="4908550"/>
            <a:ext cx="457200" cy="94869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不 重 要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3822700" y="1552575"/>
            <a:ext cx="820420" cy="39624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紧  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7975600" y="1552575"/>
            <a:ext cx="1202690" cy="39624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不  紧  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1" name="WordArt 21"/>
          <p:cNvSpPr>
            <a:spLocks noTextEdit="1"/>
          </p:cNvSpPr>
          <p:nvPr/>
        </p:nvSpPr>
        <p:spPr>
          <a:xfrm>
            <a:off x="3881438" y="2786063"/>
            <a:ext cx="1985962" cy="1023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9525" cap="sq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uLnTx/>
                <a:uFillTx/>
                <a:latin typeface="Arial Black" panose="020B0A04020102020204" charset="0"/>
                <a:ea typeface="Arial Black" panose="020B0A04020102020204" charset="0"/>
                <a:cs typeface="+mn-cs"/>
              </a:rPr>
              <a:t>A</a:t>
            </a:r>
            <a:endParaRPr kumimoji="0" lang="zh-CN" altLang="en-US" sz="3600" b="0" i="0" u="none" strike="noStrike" kern="1200" cap="none" spc="0" normalizeH="0" baseline="0" noProof="0" dirty="0">
              <a:ln w="9525" cap="sq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uLnTx/>
              <a:uFillTx/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39952" name="WordArt 22"/>
          <p:cNvSpPr>
            <a:spLocks noTextEdit="1"/>
          </p:cNvSpPr>
          <p:nvPr/>
        </p:nvSpPr>
        <p:spPr>
          <a:xfrm>
            <a:off x="4024313" y="4429125"/>
            <a:ext cx="17145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9525" cap="sq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uLnTx/>
                <a:uFillTx/>
                <a:latin typeface="Arial Black" panose="020B0A04020102020204" charset="0"/>
                <a:ea typeface="Arial Black" panose="020B0A04020102020204" charset="0"/>
                <a:cs typeface="+mn-cs"/>
              </a:rPr>
              <a:t>C</a:t>
            </a:r>
            <a:endParaRPr kumimoji="0" lang="zh-CN" altLang="en-US" sz="3600" b="0" i="0" u="none" strike="noStrike" kern="1200" cap="none" spc="0" normalizeH="0" baseline="0" noProof="0" dirty="0">
              <a:ln w="9525" cap="sq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uLnTx/>
              <a:uFillTx/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39953" name="WordArt 23"/>
          <p:cNvSpPr>
            <a:spLocks noTextEdit="1"/>
          </p:cNvSpPr>
          <p:nvPr/>
        </p:nvSpPr>
        <p:spPr>
          <a:xfrm>
            <a:off x="7096125" y="4500563"/>
            <a:ext cx="1714500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9525" cap="sq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uLnTx/>
                <a:uFillTx/>
                <a:latin typeface="Arial Black" panose="020B0A04020102020204" charset="0"/>
                <a:ea typeface="Arial Black" panose="020B0A04020102020204" charset="0"/>
                <a:cs typeface="+mn-cs"/>
              </a:rPr>
              <a:t>D</a:t>
            </a:r>
            <a:endParaRPr kumimoji="0" lang="zh-CN" altLang="en-US" sz="3600" b="0" i="0" u="none" strike="noStrike" kern="1200" cap="none" spc="0" normalizeH="0" baseline="0" noProof="0" dirty="0">
              <a:ln w="9525" cap="sq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uLnTx/>
              <a:uFillTx/>
              <a:latin typeface="Arial Black" panose="020B0A04020102020204" charset="0"/>
              <a:ea typeface="Arial Black" panose="020B0A04020102020204" charset="0"/>
              <a:cs typeface="+mn-cs"/>
            </a:endParaRPr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4167188" y="2214563"/>
            <a:ext cx="1714500" cy="396240"/>
          </a:xfrm>
          <a:prstGeom prst="rect">
            <a:avLst/>
          </a:prstGeom>
          <a:noFill/>
          <a:ln w="9525" cap="sq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紧急  重要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6953250" y="2214563"/>
            <a:ext cx="1844040" cy="396240"/>
          </a:xfrm>
          <a:prstGeom prst="rect">
            <a:avLst/>
          </a:prstGeom>
          <a:noFill/>
          <a:ln w="9525" cap="sq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不紧急   重要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3952875" y="4000500"/>
            <a:ext cx="1844040" cy="396240"/>
          </a:xfrm>
          <a:prstGeom prst="rect">
            <a:avLst/>
          </a:prstGeom>
          <a:noFill/>
          <a:ln w="9525" cap="sq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紧急   不重要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7963" name="Rectangle 27"/>
          <p:cNvSpPr>
            <a:spLocks noChangeArrowheads="1"/>
          </p:cNvSpPr>
          <p:nvPr/>
        </p:nvSpPr>
        <p:spPr bwMode="auto">
          <a:xfrm>
            <a:off x="6810375" y="4000500"/>
            <a:ext cx="2162810" cy="396240"/>
          </a:xfrm>
          <a:prstGeom prst="rect">
            <a:avLst/>
          </a:prstGeom>
          <a:noFill/>
          <a:ln w="9525" cap="sq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不紧急   不重要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10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10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10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ldLvl="0" animBg="1"/>
      <p:bldP spid="167946" grpId="0" animBg="1"/>
      <p:bldP spid="167949" grpId="0"/>
      <p:bldP spid="167953" grpId="0" bldLvl="0" animBg="1"/>
      <p:bldP spid="167954" grpId="0" bldLvl="0" animBg="1"/>
      <p:bldP spid="167955" grpId="0" bldLvl="0" animBg="1"/>
      <p:bldP spid="167956" grpId="0" bldLvl="0" animBg="1"/>
      <p:bldP spid="167960" grpId="0" bldLvl="0" animBg="1"/>
      <p:bldP spid="167961" grpId="0" bldLvl="0" animBg="1"/>
      <p:bldP spid="167962" grpId="0" bldLvl="0" animBg="1"/>
      <p:bldP spid="167963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/>
          <p:nvPr/>
        </p:nvSpPr>
        <p:spPr>
          <a:xfrm>
            <a:off x="3792538" y="3068638"/>
            <a:ext cx="54864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963" name="Line 3"/>
          <p:cNvSpPr/>
          <p:nvPr/>
        </p:nvSpPr>
        <p:spPr>
          <a:xfrm>
            <a:off x="6240463" y="765175"/>
            <a:ext cx="46037" cy="5254625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964" name="Text Box 4"/>
          <p:cNvSpPr txBox="1"/>
          <p:nvPr/>
        </p:nvSpPr>
        <p:spPr>
          <a:xfrm>
            <a:off x="5867400" y="228600"/>
            <a:ext cx="1143000" cy="518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重要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5" name="Text Box 5"/>
          <p:cNvSpPr txBox="1"/>
          <p:nvPr/>
        </p:nvSpPr>
        <p:spPr>
          <a:xfrm>
            <a:off x="5591175" y="6021388"/>
            <a:ext cx="1482725" cy="5791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不重要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6" name="Text Box 6"/>
          <p:cNvSpPr txBox="1"/>
          <p:nvPr/>
        </p:nvSpPr>
        <p:spPr>
          <a:xfrm>
            <a:off x="2208213" y="2895600"/>
            <a:ext cx="1830387" cy="518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不紧急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7" name="Text Box 7"/>
          <p:cNvSpPr txBox="1"/>
          <p:nvPr/>
        </p:nvSpPr>
        <p:spPr>
          <a:xfrm>
            <a:off x="9372600" y="2819400"/>
            <a:ext cx="11430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紧急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8" name="Rectangle 8"/>
          <p:cNvSpPr/>
          <p:nvPr/>
        </p:nvSpPr>
        <p:spPr>
          <a:xfrm>
            <a:off x="6672263" y="1268413"/>
            <a:ext cx="10712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危机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9" name="Rectangle 9"/>
          <p:cNvSpPr/>
          <p:nvPr/>
        </p:nvSpPr>
        <p:spPr>
          <a:xfrm>
            <a:off x="6672263" y="1844675"/>
            <a:ext cx="21380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急迫的问题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0" name="Rectangle 10"/>
          <p:cNvSpPr/>
          <p:nvPr/>
        </p:nvSpPr>
        <p:spPr>
          <a:xfrm>
            <a:off x="6672263" y="2349500"/>
            <a:ext cx="32048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有期限压力的计划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1" name="Rectangle 11"/>
          <p:cNvSpPr/>
          <p:nvPr/>
        </p:nvSpPr>
        <p:spPr>
          <a:xfrm>
            <a:off x="4114800" y="1016000"/>
            <a:ext cx="1863090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防患未然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2" name="Rectangle 12"/>
          <p:cNvSpPr/>
          <p:nvPr/>
        </p:nvSpPr>
        <p:spPr>
          <a:xfrm>
            <a:off x="4114800" y="1473200"/>
            <a:ext cx="1863090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改进产能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3" name="Rectangle 13"/>
          <p:cNvSpPr/>
          <p:nvPr/>
        </p:nvSpPr>
        <p:spPr>
          <a:xfrm>
            <a:off x="3792538" y="1916113"/>
            <a:ext cx="24936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建立人际关系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4" name="Rectangle 14"/>
          <p:cNvSpPr/>
          <p:nvPr/>
        </p:nvSpPr>
        <p:spPr>
          <a:xfrm>
            <a:off x="4114800" y="2463800"/>
            <a:ext cx="21380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发掘新机会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5" name="Rectangle 15"/>
          <p:cNvSpPr/>
          <p:nvPr/>
        </p:nvSpPr>
        <p:spPr>
          <a:xfrm>
            <a:off x="4114800" y="635000"/>
            <a:ext cx="21380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规划、休闲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6" name="Rectangle 16"/>
          <p:cNvSpPr/>
          <p:nvPr/>
        </p:nvSpPr>
        <p:spPr>
          <a:xfrm>
            <a:off x="4191000" y="3225800"/>
            <a:ext cx="21380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繁琐的工作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7" name="Rectangle 17"/>
          <p:cNvSpPr/>
          <p:nvPr/>
        </p:nvSpPr>
        <p:spPr>
          <a:xfrm>
            <a:off x="4191000" y="3759200"/>
            <a:ext cx="17824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某些信件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8" name="Rectangle 18"/>
          <p:cNvSpPr/>
          <p:nvPr/>
        </p:nvSpPr>
        <p:spPr>
          <a:xfrm>
            <a:off x="4191000" y="4292600"/>
            <a:ext cx="17824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某些电话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9" name="Rectangle 19"/>
          <p:cNvSpPr/>
          <p:nvPr/>
        </p:nvSpPr>
        <p:spPr>
          <a:xfrm>
            <a:off x="3575050" y="4826000"/>
            <a:ext cx="3057525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浪费时间之事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0" name="Rectangle 20"/>
          <p:cNvSpPr/>
          <p:nvPr/>
        </p:nvSpPr>
        <p:spPr>
          <a:xfrm>
            <a:off x="4191000" y="5359400"/>
            <a:ext cx="21380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有趣的活动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1" name="Rectangle 21"/>
          <p:cNvSpPr/>
          <p:nvPr/>
        </p:nvSpPr>
        <p:spPr>
          <a:xfrm>
            <a:off x="6705600" y="3149600"/>
            <a:ext cx="17824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不速之客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2" name="Rectangle 22"/>
          <p:cNvSpPr/>
          <p:nvPr/>
        </p:nvSpPr>
        <p:spPr>
          <a:xfrm>
            <a:off x="6705600" y="3606800"/>
            <a:ext cx="17824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某些电话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3" name="Rectangle 23"/>
          <p:cNvSpPr/>
          <p:nvPr/>
        </p:nvSpPr>
        <p:spPr>
          <a:xfrm>
            <a:off x="6705600" y="3987800"/>
            <a:ext cx="28492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某些信件与报告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4" name="Rectangle 24"/>
          <p:cNvSpPr/>
          <p:nvPr/>
        </p:nvSpPr>
        <p:spPr>
          <a:xfrm>
            <a:off x="6705600" y="4445000"/>
            <a:ext cx="17824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某些会议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5" name="Rectangle 25"/>
          <p:cNvSpPr/>
          <p:nvPr/>
        </p:nvSpPr>
        <p:spPr>
          <a:xfrm>
            <a:off x="6705600" y="5283200"/>
            <a:ext cx="32048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必要而不重要的事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6" name="Rectangle 26"/>
          <p:cNvSpPr/>
          <p:nvPr/>
        </p:nvSpPr>
        <p:spPr>
          <a:xfrm>
            <a:off x="6705600" y="4826000"/>
            <a:ext cx="2493645" cy="52197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受欢迎的活动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7" name="Text Box 27"/>
          <p:cNvSpPr txBox="1"/>
          <p:nvPr/>
        </p:nvSpPr>
        <p:spPr>
          <a:xfrm>
            <a:off x="6888163" y="765175"/>
            <a:ext cx="8686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第一类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88" name="Text Box 28"/>
          <p:cNvSpPr txBox="1"/>
          <p:nvPr/>
        </p:nvSpPr>
        <p:spPr>
          <a:xfrm>
            <a:off x="8458200" y="1143000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989" name="Text Box 29"/>
          <p:cNvSpPr txBox="1"/>
          <p:nvPr/>
        </p:nvSpPr>
        <p:spPr>
          <a:xfrm>
            <a:off x="8458200" y="5791200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990" name="Text Box 30"/>
          <p:cNvSpPr txBox="1"/>
          <p:nvPr/>
        </p:nvSpPr>
        <p:spPr>
          <a:xfrm>
            <a:off x="2895600" y="5791200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第四类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991" name="Text Box 28"/>
          <p:cNvSpPr txBox="1"/>
          <p:nvPr/>
        </p:nvSpPr>
        <p:spPr>
          <a:xfrm>
            <a:off x="2667000" y="1143000"/>
            <a:ext cx="87249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/>
          </p:nvPr>
        </p:nvSpPr>
        <p:spPr>
          <a:xfrm>
            <a:off x="5388928" y="1052830"/>
            <a:ext cx="4221162" cy="903288"/>
          </a:xfrm>
        </p:spPr>
        <p:txBody>
          <a:bodyPr vert="horz" wrap="square" lIns="92075" tIns="46038" rIns="92075" bIns="46038" anchor="ctr">
            <a:normAutofit/>
          </a:bodyPr>
          <a:lstStyle/>
          <a:p>
            <a:pPr eaLnBrk="1" hangingPunct="1"/>
            <a:r>
              <a:rPr lang="en-US" altLang="zh-CN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lang="zh-CN" altLang="en-US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目标</a:t>
            </a:r>
            <a:r>
              <a:rPr lang="en-US" altLang="zh-CN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ABCD</a:t>
            </a:r>
            <a:r>
              <a:rPr lang="zh-CN" altLang="en-US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法则</a:t>
            </a:r>
            <a:endParaRPr lang="zh-CN" altLang="en-US" b="1" kern="0" noProof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5186045" y="1956435"/>
            <a:ext cx="7772400" cy="4114800"/>
          </a:xfrm>
        </p:spPr>
        <p:txBody>
          <a:bodyPr vert="horz" wrap="square" lIns="92075" tIns="46038" rIns="92075" bIns="46038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每日工作分成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 B C D</a:t>
            </a:r>
            <a:endParaRPr kumimoji="0" lang="en-US" altLang="zh-CN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— 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优先处理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，其次是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—C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授权他人或简单处理</a:t>
            </a:r>
            <a:endParaRPr kumimoji="0" lang="zh-CN" altLang="en-US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— D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不做也可以</a:t>
            </a:r>
            <a:endParaRPr kumimoji="0" lang="zh-CN" altLang="en-US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困难的事先做</a:t>
            </a:r>
            <a:endParaRPr kumimoji="0" lang="zh-CN" altLang="en-US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随时调整计划中的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 B C D</a:t>
            </a:r>
            <a:endParaRPr kumimoji="0" lang="en-US" altLang="zh-CN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— 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尽量避免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变成</a:t>
            </a:r>
            <a:r>
              <a:rPr kumimoji="0" lang="en-US" altLang="zh-CN" sz="24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240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2922" t="-1163" r="6730" b="2628"/>
          <a:stretch>
            <a:fillRect/>
          </a:stretch>
        </p:blipFill>
        <p:spPr>
          <a:xfrm>
            <a:off x="669290" y="2054225"/>
            <a:ext cx="4010660" cy="38557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/>
          <p:nvPr/>
        </p:nvSpPr>
        <p:spPr>
          <a:xfrm>
            <a:off x="4002088" y="1282700"/>
            <a:ext cx="4025900" cy="100584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作业题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72385" y="3404235"/>
            <a:ext cx="7466965" cy="1322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2080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法则、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SMART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原则和四象限法则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对上班后的第一周工作做份决策计划书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017" y="1611381"/>
            <a:ext cx="11972983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8387" y="2846917"/>
            <a:ext cx="176362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46"/>
          <p:cNvSpPr txBox="1"/>
          <p:nvPr/>
        </p:nvSpPr>
        <p:spPr>
          <a:xfrm>
            <a:off x="4963585" y="3257241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“不讲道理”</a:t>
            </a:r>
            <a:r>
              <a:rPr lang="en-US" altLang="zh-CN" sz="28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管理沟通创新思维</a:t>
            </a:r>
            <a:endParaRPr lang="zh-CN" altLang="en-US" sz="28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2"/>
          <p:cNvSpPr txBox="1">
            <a:spLocks noGrp="1"/>
          </p:cNvSpPr>
          <p:nvPr/>
        </p:nvSpPr>
        <p:spPr>
          <a:xfrm>
            <a:off x="7896226" y="5872164"/>
            <a:ext cx="2115979" cy="32861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zh-CN" altLang="en-US" sz="1080" dirty="0">
                <a:solidFill>
                  <a:schemeClr val="tx1">
                    <a:tint val="75000"/>
                  </a:schemeClr>
                </a:solidFill>
              </a:rPr>
              <a:t>启善从美  鼎新革故</a:t>
            </a:r>
            <a:endParaRPr lang="zh-CN" altLang="en-US" sz="108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4" descr="http://hiphotos.baidu.com/xingexg001/pic/item/af21f656bdbe65420df3e3a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52721" y="3113811"/>
            <a:ext cx="2828922" cy="271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://fus.com.cn/OperatorImg/09081314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7" y="3162181"/>
            <a:ext cx="2828924" cy="2667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1736707" y="862430"/>
            <a:ext cx="8718586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86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淡古" pitchFamily="49" charset="-122"/>
              </a:rPr>
              <a:t>管理沟通创新思维</a:t>
            </a:r>
            <a:r>
              <a:rPr lang="zh-CN" altLang="en-US" sz="360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淡古" pitchFamily="49" charset="-122"/>
              </a:rPr>
              <a:t>之</a:t>
            </a:r>
            <a:r>
              <a:rPr lang="zh-CN" altLang="en-US" sz="5400" b="1" i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淡古" pitchFamily="49" charset="-122"/>
              </a:rPr>
              <a:t>两把飞刀</a:t>
            </a:r>
            <a:br>
              <a:rPr lang="zh-CN" altLang="en-US" sz="396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淡古" pitchFamily="49" charset="-122"/>
              </a:rPr>
            </a:br>
            <a:r>
              <a:rPr lang="zh-CN" altLang="en-US" sz="396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淡古" pitchFamily="49" charset="-122"/>
              </a:rPr>
              <a:t> </a:t>
            </a:r>
            <a:endParaRPr lang="zh-CN" altLang="en-US" sz="396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繁淡古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9760" y="3218489"/>
            <a:ext cx="1667933" cy="16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761" y="2600422"/>
            <a:ext cx="1667933" cy="6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59" y="1924483"/>
            <a:ext cx="2890982" cy="2890982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5001612" y="3627121"/>
            <a:ext cx="5857875" cy="2773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新浪：爱国贼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引车卖浆</a:t>
            </a:r>
            <a:r>
              <a:rPr kumimoji="0" lang="zh-CN" alt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王建军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http://weibo.com/traning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邮箱：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171830816@qq.com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50000"/>
          <a:stretch>
            <a:fillRect/>
          </a:stretch>
        </p:blipFill>
        <p:spPr>
          <a:xfrm>
            <a:off x="3220648" y="1117887"/>
            <a:ext cx="8559711" cy="35831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62101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2853" y="1562101"/>
            <a:ext cx="3547533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790700" y="1562101"/>
            <a:ext cx="3124200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2201" y="2846917"/>
            <a:ext cx="153599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46"/>
          <p:cNvSpPr txBox="1"/>
          <p:nvPr/>
        </p:nvSpPr>
        <p:spPr>
          <a:xfrm>
            <a:off x="5263454" y="3310695"/>
            <a:ext cx="4627033" cy="104140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4400" b="1" dirty="0">
                <a:solidFill>
                  <a:srgbClr val="3238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管理者与领导者角色创新</a:t>
            </a:r>
            <a:endParaRPr lang="zh-CN" altLang="en-US" sz="4400" b="1" dirty="0">
              <a:solidFill>
                <a:srgbClr val="3238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17347"/>
            <a:ext cx="9464040" cy="1325563"/>
          </a:xfrm>
        </p:spPr>
        <p:txBody>
          <a:bodyPr/>
          <a:lstStyle/>
          <a:p>
            <a:r>
              <a:rPr lang="en-US" altLang="zh-CN"/>
              <a:t>                      </a:t>
            </a:r>
            <a:r>
              <a:rPr lang="zh-CN" altLang="en-US" sz="3840" b="1">
                <a:latin typeface="微软雅黑" panose="020B0503020204020204" pitchFamily="34" charset="-122"/>
                <a:ea typeface="微软雅黑" panose="020B0503020204020204" pitchFamily="34" charset="-122"/>
              </a:rPr>
              <a:t>领导的概念？</a:t>
            </a:r>
            <a:endParaRPr lang="zh-CN" altLang="en-US" sz="384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timg[4]"/>
          <p:cNvPicPr>
            <a:picLocks noChangeAspect="1"/>
          </p:cNvPicPr>
          <p:nvPr/>
        </p:nvPicPr>
        <p:blipFill>
          <a:blip r:embed="rId1"/>
          <a:srcRect r="11026" b="5853"/>
          <a:stretch>
            <a:fillRect/>
          </a:stretch>
        </p:blipFill>
        <p:spPr>
          <a:xfrm>
            <a:off x="1454658" y="2371344"/>
            <a:ext cx="2919222" cy="3125724"/>
          </a:xfrm>
          <a:prstGeom prst="rect">
            <a:avLst/>
          </a:prstGeom>
        </p:spPr>
      </p:pic>
      <p:pic>
        <p:nvPicPr>
          <p:cNvPr id="5" name="图片 4" descr="timg82EW84Y6"/>
          <p:cNvPicPr>
            <a:picLocks noChangeAspect="1"/>
          </p:cNvPicPr>
          <p:nvPr/>
        </p:nvPicPr>
        <p:blipFill>
          <a:blip r:embed="rId2"/>
          <a:srcRect b="8214"/>
          <a:stretch>
            <a:fillRect/>
          </a:stretch>
        </p:blipFill>
        <p:spPr>
          <a:xfrm>
            <a:off x="4580382" y="2371344"/>
            <a:ext cx="3045714" cy="3126486"/>
          </a:xfrm>
          <a:prstGeom prst="rect">
            <a:avLst/>
          </a:prstGeom>
        </p:spPr>
      </p:pic>
      <p:pic>
        <p:nvPicPr>
          <p:cNvPr id="6" name="图片 5" descr="timgS5MBF3J4"/>
          <p:cNvPicPr>
            <a:picLocks noChangeAspect="1"/>
          </p:cNvPicPr>
          <p:nvPr/>
        </p:nvPicPr>
        <p:blipFill>
          <a:blip r:embed="rId3"/>
          <a:srcRect b="7785"/>
          <a:stretch>
            <a:fillRect/>
          </a:stretch>
        </p:blipFill>
        <p:spPr>
          <a:xfrm>
            <a:off x="7829550" y="2371344"/>
            <a:ext cx="2998470" cy="312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99566" y="1438976"/>
            <a:ext cx="9875520" cy="5851525"/>
          </a:xfrm>
        </p:spPr>
        <p:txBody>
          <a:bodyPr>
            <a:norm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“领导”一词常常被用来指那些“担任领导职位的人”。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因此，把从“领导”一词派生出来的“领导力”跟“职位”等同起来，在中国是更加普遍的误解。这个误解至少带来了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四大恶果。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第一，把领导力跟职位等同，就往往会认为拥有了领导职位自然就拥有了领导力，或者说领导职位就是领导力的证明。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第二，把领导力跟职位等同，就往往会把领导力等同于职位权力。而单纯的职位权力无法解决需要领导力才能解决的难题。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第三，把领导力跟职位等同，还会带来另一个后果：职位低的人就放弃了发挥领导力。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第四，把领导力跟职位等同，带来的最大恶果是：把注意力放在了职位之上，而没有放在领导力之上，忽视了领导力的核心——承担解决问题的责任。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26" name="标题 1"/>
          <p:cNvSpPr>
            <a:spLocks noGrp="1"/>
          </p:cNvSpPr>
          <p:nvPr>
            <p:ph type="title"/>
          </p:nvPr>
        </p:nvSpPr>
        <p:spPr>
          <a:xfrm>
            <a:off x="1363675" y="370370"/>
            <a:ext cx="9464040" cy="1193006"/>
          </a:xfrm>
        </p:spPr>
        <p:txBody>
          <a:bodyPr/>
          <a:lstStyle/>
          <a:p>
            <a:r>
              <a:rPr lang="zh-CN" altLang="en-US" sz="3600" dirty="0"/>
              <a:t>      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中国：领导的概念？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438"/>
</p:tagLst>
</file>

<file path=ppt/tags/tag10.xml><?xml version="1.0" encoding="utf-8"?>
<p:tagLst xmlns:p="http://schemas.openxmlformats.org/presentationml/2006/main">
  <p:tag name="KSO_WM_TEMPLATE_CATEGORY" val="custom"/>
  <p:tag name="KSO_WM_TEMPLATE_INDEX" val="2018143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143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1438"/>
</p:tagLst>
</file>

<file path=ppt/tags/tag13.xml><?xml version="1.0" encoding="utf-8"?>
<p:tagLst xmlns:p="http://schemas.openxmlformats.org/presentationml/2006/main">
  <p:tag name="KSO_WM_UNIT_PLACING_PICTURE_USER_VIEWPORT" val="{&quot;height&quot;:4263.75,&quot;width&quot;:6332.25}"/>
</p:tagLst>
</file>

<file path=ppt/tags/tag14.xml><?xml version="1.0" encoding="utf-8"?>
<p:tagLst xmlns:p="http://schemas.openxmlformats.org/presentationml/2006/main">
  <p:tag name="KSO_WM_UNIT_PLACING_PICTURE_USER_VIEWPORT" val="{&quot;height&quot;:4349,&quot;width&quot;:6500}"/>
</p:tagLst>
</file>

<file path=ppt/tags/tag15.xml><?xml version="1.0" encoding="utf-8"?>
<p:tagLst xmlns:p="http://schemas.openxmlformats.org/presentationml/2006/main">
  <p:tag name="KSO_WM_UNIT_PLACING_PICTURE_USER_VIEWPORT" val="{&quot;height&quot;:4350,&quot;width&quot;:6499}"/>
</p:tagLst>
</file>

<file path=ppt/tags/tag16.xml><?xml version="1.0" encoding="utf-8"?>
<p:tagLst xmlns:p="http://schemas.openxmlformats.org/presentationml/2006/main">
  <p:tag name="KSO_WM_TEMPLATE_CATEGORY" val="custom"/>
  <p:tag name="KSO_WM_TEMPLATE_INDEX" val="2018507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5072"/>
</p:tagLst>
</file>

<file path=ppt/tags/tag18.xml><?xml version="1.0" encoding="utf-8"?>
<p:tagLst xmlns:p="http://schemas.openxmlformats.org/presentationml/2006/main">
  <p:tag name="KSO_WM_TEMPLATE_CATEGORY" val="custom"/>
  <p:tag name="KSO_WM_TEMPLATE_INDEX" val="20185072"/>
</p:tagLst>
</file>

<file path=ppt/tags/tag19.xml><?xml version="1.0" encoding="utf-8"?>
<p:tagLst xmlns:p="http://schemas.openxmlformats.org/presentationml/2006/main">
  <p:tag name="KSO_WM_TEMPLATE_CATEGORY" val="custom"/>
  <p:tag name="KSO_WM_TEMPLATE_INDEX" val="2018507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438"/>
</p:tagLst>
</file>

<file path=ppt/tags/tag20.xml><?xml version="1.0" encoding="utf-8"?>
<p:tagLst xmlns:p="http://schemas.openxmlformats.org/presentationml/2006/main">
  <p:tag name="KSO_WM_UNIT_TABLE_BEAUTIFY" val="smartTable{4bb8c844-043e-42da-ab92-ffe4d7887beb}"/>
</p:tagLst>
</file>

<file path=ppt/tags/tag21.xml><?xml version="1.0" encoding="utf-8"?>
<p:tagLst xmlns:p="http://schemas.openxmlformats.org/presentationml/2006/main">
  <p:tag name="KSO_WM_TEMPLATE_CATEGORY" val="custom"/>
  <p:tag name="KSO_WM_TEMPLATE_INDEX" val="20181438"/>
</p:tagLst>
</file>

<file path=ppt/tags/tag22.xml><?xml version="1.0" encoding="utf-8"?>
<p:tagLst xmlns:p="http://schemas.openxmlformats.org/presentationml/2006/main">
  <p:tag name="COMMONDATA" val="eyJoZGlkIjoiODc2MDI0Njk0Y2Q0ZDViYWI5NGQ3ODUxZjZlNjg2NTc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046_1"/>
  <p:tag name="KSO_WM_TEMPLATE_CATEGORY" val="custom"/>
  <p:tag name="KSO_WM_TEMPLATE_INDEX" val="20181438"/>
  <p:tag name="KSO_WM_TEMPLATE_SUBCATEGORY" val="combine"/>
  <p:tag name="KSO_WM_TEMPLATE_THUMBS_INDEX" val="1、4、5、6、11、12、18、21、27、31、35"/>
</p:tagLst>
</file>

<file path=ppt/tags/tag4.xml><?xml version="1.0" encoding="utf-8"?>
<p:tagLst xmlns:p="http://schemas.openxmlformats.org/presentationml/2006/main">
  <p:tag name="REFSHAPE" val="939348820"/>
  <p:tag name="KSO_WM_UNIT_PLACING_PICTURE_USER_VIEWPORT" val="{&quot;height&quot;:11040,&quot;width&quot;:8000}"/>
</p:tagLst>
</file>

<file path=ppt/tags/tag5.xml><?xml version="1.0" encoding="utf-8"?>
<p:tagLst xmlns:p="http://schemas.openxmlformats.org/presentationml/2006/main">
  <p:tag name="KSO_WM_TEMPLATE_CATEGORY" val="custom"/>
  <p:tag name="KSO_WM_TEMPLATE_INDEX" val="20181438"/>
</p:tagLst>
</file>

<file path=ppt/tags/tag6.xml><?xml version="1.0" encoding="utf-8"?>
<p:tagLst xmlns:p="http://schemas.openxmlformats.org/presentationml/2006/main">
  <p:tag name="KSO_WM_TEMPLATE_CATEGORY" val="custom"/>
  <p:tag name="KSO_WM_TEMPLATE_INDEX" val="20181438"/>
</p:tagLst>
</file>

<file path=ppt/tags/tag7.xml><?xml version="1.0" encoding="utf-8"?>
<p:tagLst xmlns:p="http://schemas.openxmlformats.org/presentationml/2006/main">
  <p:tag name="KSO_WM_TEMPLATE_CATEGORY" val="custom"/>
  <p:tag name="KSO_WM_TEMPLATE_INDEX" val="20181438"/>
</p:tagLst>
</file>

<file path=ppt/tags/tag8.xml><?xml version="1.0" encoding="utf-8"?>
<p:tagLst xmlns:p="http://schemas.openxmlformats.org/presentationml/2006/main">
  <p:tag name="KSO_WM_TEMPLATE_CATEGORY" val="custom"/>
  <p:tag name="KSO_WM_TEMPLATE_INDEX" val="20181438"/>
</p:tagLst>
</file>

<file path=ppt/tags/tag9.xml><?xml version="1.0" encoding="utf-8"?>
<p:tagLst xmlns:p="http://schemas.openxmlformats.org/presentationml/2006/main">
  <p:tag name="KSO_WM_TEMPLATE_CATEGORY" val="custom"/>
  <p:tag name="KSO_WM_TEMPLATE_INDEX" val="20185072"/>
</p:tagLst>
</file>

<file path=ppt/theme/theme1.xml><?xml version="1.0" encoding="utf-8"?>
<a:theme xmlns:a="http://schemas.openxmlformats.org/drawingml/2006/main" name="3_Office 主题">
  <a:themeElements>
    <a:clrScheme name="926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5D5D5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4934</Words>
  <Application>WPS 演示</Application>
  <PresentationFormat>宽屏</PresentationFormat>
  <Paragraphs>552</Paragraphs>
  <Slides>69</Slides>
  <Notes>65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100" baseType="lpstr">
      <vt:lpstr>Arial</vt:lpstr>
      <vt:lpstr>宋体</vt:lpstr>
      <vt:lpstr>Wingdings</vt:lpstr>
      <vt:lpstr>Wingdings 2</vt:lpstr>
      <vt:lpstr>华文楷体</vt:lpstr>
      <vt:lpstr>微软雅黑</vt:lpstr>
      <vt:lpstr>Calibri</vt:lpstr>
      <vt:lpstr>Segoe Print</vt:lpstr>
      <vt:lpstr>黑体</vt:lpstr>
      <vt:lpstr>Times New Roman</vt:lpstr>
      <vt:lpstr>等线</vt:lpstr>
      <vt:lpstr>Impact</vt:lpstr>
      <vt:lpstr>Arial Unicode MS</vt:lpstr>
      <vt:lpstr>新宋体</vt:lpstr>
      <vt:lpstr>Andalus</vt:lpstr>
      <vt:lpstr>隶书</vt:lpstr>
      <vt:lpstr>汉仪衡方碑繁</vt:lpstr>
      <vt:lpstr>汉仪智楷繁</vt:lpstr>
      <vt:lpstr>华文细黑</vt:lpstr>
      <vt:lpstr>-소망M</vt:lpstr>
      <vt:lpstr>Calibri</vt:lpstr>
      <vt:lpstr>Tahoma</vt:lpstr>
      <vt:lpstr>经典繁淡古</vt:lpstr>
      <vt:lpstr>Verdana</vt:lpstr>
      <vt:lpstr>华文新魏</vt:lpstr>
      <vt:lpstr>-탈윤체M</vt:lpstr>
      <vt:lpstr>华文隶书</vt:lpstr>
      <vt:lpstr>华文琥珀</vt:lpstr>
      <vt:lpstr>Arial Black</vt:lpstr>
      <vt:lpstr>楷体_GB2312</vt:lpstr>
      <vt:lpstr>3_Office 主题</vt:lpstr>
      <vt:lpstr>PowerPoint 演示文稿</vt:lpstr>
      <vt:lpstr>PowerPoint 演示文稿</vt:lpstr>
      <vt:lpstr>  宽容即自由</vt:lpstr>
      <vt:lpstr>PowerPoint 演示文稿</vt:lpstr>
      <vt:lpstr>PowerPoint 演示文稿</vt:lpstr>
      <vt:lpstr>PowerPoint 演示文稿</vt:lpstr>
      <vt:lpstr>PowerPoint 演示文稿</vt:lpstr>
      <vt:lpstr>                      领导的概念？</vt:lpstr>
      <vt:lpstr>                    中国：领导的概念？</vt:lpstr>
      <vt:lpstr>PowerPoint 演示文稿</vt:lpstr>
      <vt:lpstr>PowerPoint 演示文稿</vt:lpstr>
      <vt:lpstr>        千年路径依赖：学而优则仕               领导者是怎么产生的？</vt:lpstr>
      <vt:lpstr>PowerPoint 演示文稿</vt:lpstr>
      <vt:lpstr>PowerPoint 演示文稿</vt:lpstr>
      <vt:lpstr>PowerPoint 演示文稿</vt:lpstr>
      <vt:lpstr>PowerPoint 演示文稿</vt:lpstr>
      <vt:lpstr>       团队发展之“五阶曲线”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中国人讲究平衡观念，那什么是平衡呢？子曰：叩其两端而执其中。孟子：执中无权犹执一。        执其“中”不是执在中间，而是两端的任意一点。比如一杆秤，最大点和最小点就是两端，两点之间的任意一点都可能成为“中”，只要使秤杆平衡，歪了就不中了。        “中”是中国人传统口语，就是“行了”、“可以”，现在可解释为“恰当”、“适合”、“恰到好处”。</vt:lpstr>
      <vt:lpstr>PowerPoint 演示文稿</vt:lpstr>
      <vt:lpstr>PowerPoint 演示文稿</vt:lpstr>
      <vt:lpstr>PowerPoint 演示文稿</vt:lpstr>
      <vt:lpstr>       领导者影响力的新解读</vt:lpstr>
      <vt:lpstr>PowerPoint 演示文稿</vt:lpstr>
      <vt:lpstr>PowerPoint 演示文稿</vt:lpstr>
      <vt:lpstr>PowerPoint 演示文稿</vt:lpstr>
      <vt:lpstr>PowerPoint 演示文稿</vt:lpstr>
      <vt:lpstr>            刚柔转换的4大要点</vt:lpstr>
      <vt:lpstr>            刚柔转换的4大要点</vt:lpstr>
      <vt:lpstr>PowerPoint 演示文稿</vt:lpstr>
      <vt:lpstr>PowerPoint 演示文稿</vt:lpstr>
      <vt:lpstr>PowerPoint 演示文稿</vt:lpstr>
      <vt:lpstr>    </vt:lpstr>
      <vt:lpstr>PowerPoint 演示文稿</vt:lpstr>
      <vt:lpstr>         制度创新之“四大好处”</vt:lpstr>
      <vt:lpstr>            标准控制之“三大问题”</vt:lpstr>
      <vt:lpstr>PowerPoint 演示文稿</vt:lpstr>
      <vt:lpstr> “壞人型”主管的任務 結果跟蹤——監督檢查</vt:lpstr>
      <vt:lpstr>              以热炉法则防破窗效应</vt:lpstr>
      <vt:lpstr>4.从“管理失控化”到“去中心化”</vt:lpstr>
      <vt:lpstr>                  不依赖明星：“去中心化”管理                                给目标、定规则 通过放权给团队，从自上而下的“命令式管理”，变为自下而上的“去中心化管理”。 </vt:lpstr>
      <vt:lpstr>PowerPoint 演示文稿</vt:lpstr>
      <vt:lpstr>     案例：开会</vt:lpstr>
      <vt:lpstr>PowerPoint 演示文稿</vt:lpstr>
      <vt:lpstr>                 让他人和你一样优秀</vt:lpstr>
      <vt:lpstr>PowerPoint 演示文稿</vt:lpstr>
      <vt:lpstr>PowerPoint 演示文稿</vt:lpstr>
      <vt:lpstr>PowerPoint 演示文稿</vt:lpstr>
      <vt:lpstr>             管理思维创新：跟我上VS给我上</vt:lpstr>
      <vt:lpstr>PowerPoint 演示文稿</vt:lpstr>
      <vt:lpstr>PowerPoint 演示文稿</vt:lpstr>
      <vt:lpstr>           给我上?  VS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“四象限法” 工 作 清 单 分 析</vt:lpstr>
      <vt:lpstr>PowerPoint 演示文稿</vt:lpstr>
      <vt:lpstr> 目标ABCD法则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</dc:creator>
  <cp:lastModifiedBy>rain</cp:lastModifiedBy>
  <cp:revision>627</cp:revision>
  <dcterms:created xsi:type="dcterms:W3CDTF">2022-05-10T13:33:00Z</dcterms:created>
  <dcterms:modified xsi:type="dcterms:W3CDTF">2022-08-25T02:22:51Z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4E3A3DE720734E709B66C0BECEA67AB0</vt:lpwstr>
  </property>
</Properties>
</file>